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5"/>
  </p:sldMasterIdLst>
  <p:notesMasterIdLst>
    <p:notesMasterId r:id="rId49"/>
  </p:notesMasterIdLst>
  <p:handoutMasterIdLst>
    <p:handoutMasterId r:id="rId50"/>
  </p:handoutMasterIdLst>
  <p:sldIdLst>
    <p:sldId id="279" r:id="rId6"/>
    <p:sldId id="354" r:id="rId7"/>
    <p:sldId id="355" r:id="rId8"/>
    <p:sldId id="369" r:id="rId9"/>
    <p:sldId id="356" r:id="rId10"/>
    <p:sldId id="370" r:id="rId11"/>
    <p:sldId id="360" r:id="rId12"/>
    <p:sldId id="361" r:id="rId13"/>
    <p:sldId id="363" r:id="rId14"/>
    <p:sldId id="366" r:id="rId15"/>
    <p:sldId id="367" r:id="rId16"/>
    <p:sldId id="368" r:id="rId17"/>
    <p:sldId id="268" r:id="rId18"/>
    <p:sldId id="309" r:id="rId19"/>
    <p:sldId id="310" r:id="rId20"/>
    <p:sldId id="311" r:id="rId21"/>
    <p:sldId id="312" r:id="rId22"/>
    <p:sldId id="313" r:id="rId23"/>
    <p:sldId id="308" r:id="rId24"/>
    <p:sldId id="292" r:id="rId25"/>
    <p:sldId id="269" r:id="rId26"/>
    <p:sldId id="349" r:id="rId27"/>
    <p:sldId id="336" r:id="rId28"/>
    <p:sldId id="337" r:id="rId29"/>
    <p:sldId id="338" r:id="rId30"/>
    <p:sldId id="271" r:id="rId31"/>
    <p:sldId id="314" r:id="rId32"/>
    <p:sldId id="316" r:id="rId33"/>
    <p:sldId id="318" r:id="rId34"/>
    <p:sldId id="319" r:id="rId35"/>
    <p:sldId id="322" r:id="rId36"/>
    <p:sldId id="317" r:id="rId37"/>
    <p:sldId id="320" r:id="rId38"/>
    <p:sldId id="270" r:id="rId39"/>
    <p:sldId id="272" r:id="rId40"/>
    <p:sldId id="289" r:id="rId41"/>
    <p:sldId id="290" r:id="rId42"/>
    <p:sldId id="288" r:id="rId43"/>
    <p:sldId id="347" r:id="rId44"/>
    <p:sldId id="348" r:id="rId45"/>
    <p:sldId id="294" r:id="rId46"/>
    <p:sldId id="334" r:id="rId47"/>
    <p:sldId id="350" r:id="rId48"/>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clrMode="bw"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00"/>
    <a:srgbClr val="FFFFCC"/>
    <a:srgbClr val="74001E"/>
    <a:srgbClr val="9F002D"/>
    <a:srgbClr val="4C2710"/>
    <a:srgbClr val="87451D"/>
    <a:srgbClr val="1F100B"/>
    <a:srgbClr val="002100"/>
    <a:srgbClr val="2E39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27" autoAdjust="0"/>
    <p:restoredTop sz="93781" autoAdjust="0"/>
  </p:normalViewPr>
  <p:slideViewPr>
    <p:cSldViewPr>
      <p:cViewPr varScale="1">
        <p:scale>
          <a:sx n="80" d="100"/>
          <a:sy n="80" d="100"/>
        </p:scale>
        <p:origin x="667" y="67"/>
      </p:cViewPr>
      <p:guideLst>
        <p:guide orient="horz" pos="2160"/>
        <p:guide pos="2880"/>
      </p:guideLst>
    </p:cSldViewPr>
  </p:slideViewPr>
  <p:notesTextViewPr>
    <p:cViewPr>
      <p:scale>
        <a:sx n="150" d="100"/>
        <a:sy n="150" d="100"/>
      </p:scale>
      <p:origin x="0" y="0"/>
    </p:cViewPr>
  </p:notesTextViewPr>
  <p:sorterViewPr>
    <p:cViewPr varScale="1">
      <p:scale>
        <a:sx n="100" d="100"/>
        <a:sy n="100" d="100"/>
      </p:scale>
      <p:origin x="0" y="-475"/>
    </p:cViewPr>
  </p:sorterViewPr>
  <p:notesViewPr>
    <p:cSldViewPr>
      <p:cViewPr varScale="1">
        <p:scale>
          <a:sx n="85" d="100"/>
          <a:sy n="85" d="100"/>
        </p:scale>
        <p:origin x="3744" y="6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handoutMaster" Target="handoutMasters/handoutMaster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heme" Target="theme/theme1.xml"/><Relationship Id="rId5" Type="http://schemas.openxmlformats.org/officeDocument/2006/relationships/slideMaster" Target="slideMasters/slide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8" Type="http://schemas.openxmlformats.org/officeDocument/2006/relationships/slide" Target="slides/slide3.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632960" cy="320040"/>
          </a:xfrm>
          <a:prstGeom prst="rect">
            <a:avLst/>
          </a:prstGeom>
        </p:spPr>
        <p:txBody>
          <a:bodyPr vert="horz" lIns="96661" tIns="48331" rIns="96661" bIns="48331" rtlCol="0"/>
          <a:lstStyle>
            <a:lvl1pPr algn="l">
              <a:defRPr sz="1300"/>
            </a:lvl1pPr>
          </a:lstStyle>
          <a:p>
            <a:r>
              <a:rPr lang="en-US"/>
              <a:t>0x - Lecture Title</a:t>
            </a:r>
          </a:p>
        </p:txBody>
      </p:sp>
      <p:sp>
        <p:nvSpPr>
          <p:cNvPr id="3" name="Date Placeholder 2"/>
          <p:cNvSpPr>
            <a:spLocks noGrp="1"/>
          </p:cNvSpPr>
          <p:nvPr>
            <p:ph type="dt" sz="quarter" idx="1"/>
          </p:nvPr>
        </p:nvSpPr>
        <p:spPr>
          <a:xfrm>
            <a:off x="4714240" y="0"/>
            <a:ext cx="2599267" cy="320040"/>
          </a:xfrm>
          <a:prstGeom prst="rect">
            <a:avLst/>
          </a:prstGeom>
        </p:spPr>
        <p:txBody>
          <a:bodyPr vert="horz" lIns="96661" tIns="48331" rIns="96661" bIns="48331" rtlCol="0"/>
          <a:lstStyle>
            <a:lvl1pPr algn="r">
              <a:defRPr sz="1300"/>
            </a:lvl1pPr>
          </a:lstStyle>
          <a:p>
            <a:r>
              <a:rPr lang="en-US"/>
              <a:t>v1.0</a:t>
            </a:r>
            <a:endParaRPr lang="en-US" dirty="0"/>
          </a:p>
        </p:txBody>
      </p:sp>
      <p:sp>
        <p:nvSpPr>
          <p:cNvPr id="4" name="Footer Placeholder 3"/>
          <p:cNvSpPr>
            <a:spLocks noGrp="1"/>
          </p:cNvSpPr>
          <p:nvPr>
            <p:ph type="ftr" sz="quarter" idx="2"/>
          </p:nvPr>
        </p:nvSpPr>
        <p:spPr>
          <a:xfrm>
            <a:off x="0" y="9281160"/>
            <a:ext cx="3901440" cy="318374"/>
          </a:xfrm>
          <a:prstGeom prst="rect">
            <a:avLst/>
          </a:prstGeom>
        </p:spPr>
        <p:txBody>
          <a:bodyPr vert="horz" lIns="96661" tIns="48331" rIns="96661" bIns="48331" rtlCol="0" anchor="b"/>
          <a:lstStyle>
            <a:lvl1pPr algn="l">
              <a:defRPr sz="1300"/>
            </a:lvl1pPr>
          </a:lstStyle>
          <a:p>
            <a:r>
              <a:rPr lang="en-US"/>
              <a:t>© 2010 Critical Path Training, LLC - All Rights Reserved</a:t>
            </a:r>
          </a:p>
        </p:txBody>
      </p:sp>
      <p:sp>
        <p:nvSpPr>
          <p:cNvPr id="5" name="Slide Number Placeholder 4"/>
          <p:cNvSpPr>
            <a:spLocks noGrp="1"/>
          </p:cNvSpPr>
          <p:nvPr>
            <p:ph type="sldNum" sz="quarter" idx="3"/>
          </p:nvPr>
        </p:nvSpPr>
        <p:spPr>
          <a:xfrm>
            <a:off x="4143587" y="9281160"/>
            <a:ext cx="3169920" cy="318374"/>
          </a:xfrm>
          <a:prstGeom prst="rect">
            <a:avLst/>
          </a:prstGeom>
        </p:spPr>
        <p:txBody>
          <a:bodyPr vert="horz" lIns="96661" tIns="48331" rIns="96661" bIns="48331" rtlCol="0" anchor="b"/>
          <a:lstStyle>
            <a:lvl1pPr algn="r">
              <a:defRPr sz="1300"/>
            </a:lvl1pPr>
          </a:lstStyle>
          <a:p>
            <a:r>
              <a:rPr lang="en-US" dirty="0"/>
              <a:t>0x-</a:t>
            </a:r>
            <a:fld id="{E8376170-4F0A-4BF6-8C2A-9A4A0182561F}" type="slidenum">
              <a:rPr lang="en-US" smtClean="0"/>
              <a:pPr/>
              <a:t>‹#›</a:t>
            </a:fld>
            <a:endParaRPr lang="en-US" dirty="0"/>
          </a:p>
        </p:txBody>
      </p:sp>
    </p:spTree>
    <p:extLst>
      <p:ext uri="{BB962C8B-B14F-4D97-AF65-F5344CB8AC3E}">
        <p14:creationId xmlns:p14="http://schemas.microsoft.com/office/powerpoint/2010/main" val="1799029146"/>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jp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096963" y="479425"/>
            <a:ext cx="5121275" cy="38417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4516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module introduces the Microsoft Teams service and explains the why and the how of creating Teams and Channels when rolling out Microsoft Teams in an Office 365 organization. The module also examines the Microsoft Teams developer platform and explains how to develop Microsoft Teams apps with custom tabs, bots, connectors and messaging extensions. Students will learn how to develop and test an app for Microsoft Teams using App Studio. Students will also learn to develop Microsoft Team apps using Visual Studio 2017 and C# as well as with Node.js, Visual Studio Code and the Microsoft Teams JavaScript Client SDK. Along the way, students will learn advanced development techniques with Microsoft Teams including developing custom messaging extensions and posting dynamic content to an activity feed.</a:t>
            </a:r>
            <a:endParaRPr lang="en-US" dirty="0"/>
          </a:p>
        </p:txBody>
      </p:sp>
    </p:spTree>
    <p:extLst>
      <p:ext uri="{BB962C8B-B14F-4D97-AF65-F5344CB8AC3E}">
        <p14:creationId xmlns:p14="http://schemas.microsoft.com/office/powerpoint/2010/main" val="2357341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045470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555973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809924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F02ED5-35F4-754C-828C-BD5953D28E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13643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F02ED5-35F4-754C-828C-BD5953D28E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265316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F02ED5-35F4-754C-828C-BD5953D28E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34332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37494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361378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230207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11270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6096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4373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891060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462153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111273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531033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636488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192950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487852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500437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259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182185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327421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468714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F02ED5-35F4-754C-828C-BD5953D28E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86343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125953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64954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904753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402502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72977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12/5/2019 4:53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73875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6A7E66E-6275-4B13-85C6-23CD82CD782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4256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987296"/>
            <a:ext cx="9144000" cy="4718304"/>
          </a:xfrm>
          <a:prstGeom prst="rect">
            <a:avLst/>
          </a:prstGeom>
        </p:spPr>
      </p:pic>
      <p:sp>
        <p:nvSpPr>
          <p:cNvPr id="5" name="Title 1"/>
          <p:cNvSpPr>
            <a:spLocks noGrp="1"/>
          </p:cNvSpPr>
          <p:nvPr>
            <p:ph type="ctrTitle" hasCustomPrompt="1"/>
          </p:nvPr>
        </p:nvSpPr>
        <p:spPr bwMode="gray">
          <a:xfrm>
            <a:off x="228600" y="685800"/>
            <a:ext cx="8763000" cy="838200"/>
          </a:xfrm>
        </p:spPr>
        <p:txBody>
          <a:bodyPr anchor="ctr" anchorCtr="0"/>
          <a:lstStyle>
            <a:lvl1pPr algn="l">
              <a:defRPr sz="2800" baseline="0">
                <a:solidFill>
                  <a:srgbClr val="1F100B"/>
                </a:solidFill>
              </a:defRPr>
            </a:lvl1pPr>
          </a:lstStyle>
          <a:p>
            <a:r>
              <a:rPr lang="en-US" dirty="0"/>
              <a:t>Module Title</a:t>
            </a:r>
          </a:p>
        </p:txBody>
      </p:sp>
      <p:sp>
        <p:nvSpPr>
          <p:cNvPr id="4" name="Rectangle 3"/>
          <p:cNvSpPr/>
          <p:nvPr userDrawn="1"/>
        </p:nvSpPr>
        <p:spPr>
          <a:xfrm>
            <a:off x="0" y="0"/>
            <a:ext cx="9144000" cy="304800"/>
          </a:xfrm>
          <a:prstGeom prst="rect">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0" y="1905000"/>
            <a:ext cx="9144000" cy="152400"/>
          </a:xfrm>
          <a:prstGeom prst="rect">
            <a:avLst/>
          </a:prstGeom>
          <a:ln>
            <a:noFill/>
          </a:ln>
          <a:effectLst>
            <a:innerShdw blurRad="63500" dist="50800" dir="16200000">
              <a:prstClr val="black">
                <a:alpha val="50000"/>
              </a:prstClr>
            </a:inn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91400" y="5223484"/>
            <a:ext cx="1752600" cy="1253515"/>
          </a:xfrm>
          <a:prstGeom prst="rect">
            <a:avLst/>
          </a:prstGeom>
        </p:spPr>
      </p:pic>
      <p:sp>
        <p:nvSpPr>
          <p:cNvPr id="3" name="Rectangle 2"/>
          <p:cNvSpPr/>
          <p:nvPr userDrawn="1"/>
        </p:nvSpPr>
        <p:spPr>
          <a:xfrm>
            <a:off x="0" y="6400800"/>
            <a:ext cx="9144000" cy="152400"/>
          </a:xfrm>
          <a:prstGeom prst="rect">
            <a:avLst/>
          </a:prstGeom>
          <a:ln>
            <a:noFill/>
          </a:ln>
          <a:effectLst>
            <a:innerShdw blurRad="63500" dist="50800" dir="5400000">
              <a:prstClr val="black">
                <a:alpha val="50000"/>
              </a:prstClr>
            </a:inn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5" name="Rectangle 14"/>
          <p:cNvSpPr/>
          <p:nvPr userDrawn="1"/>
        </p:nvSpPr>
        <p:spPr>
          <a:xfrm>
            <a:off x="0" y="6553200"/>
            <a:ext cx="9144000" cy="304800"/>
          </a:xfrm>
          <a:prstGeom prst="rect">
            <a:avLst/>
          </a:prstGeom>
          <a:solidFill>
            <a:schemeClr val="tx2"/>
          </a:solidFill>
          <a:ln>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p:cNvSpPr>
            <a:spLocks noGrp="1"/>
          </p:cNvSpPr>
          <p:nvPr>
            <p:ph type="body" sz="quarter" idx="10" hasCustomPrompt="1"/>
          </p:nvPr>
        </p:nvSpPr>
        <p:spPr>
          <a:xfrm>
            <a:off x="228600" y="1524000"/>
            <a:ext cx="8763000" cy="304800"/>
          </a:xfrm>
        </p:spPr>
        <p:txBody>
          <a:bodyPr>
            <a:noAutofit/>
          </a:bodyPr>
          <a:lstStyle>
            <a:lvl1pPr marL="0" indent="0" algn="l" defTabSz="914400" rtl="0" eaLnBrk="1" latinLnBrk="0" hangingPunct="1">
              <a:spcBef>
                <a:spcPct val="20000"/>
              </a:spcBef>
              <a:buClr>
                <a:schemeClr val="tx2"/>
              </a:buClr>
              <a:buSzPct val="100000"/>
              <a:buFont typeface="Wingdings" pitchFamily="2" charset="2"/>
              <a:buNone/>
              <a:defRPr lang="en-US" sz="1800" b="0" i="1" kern="1200" baseline="0" dirty="0" smtClean="0">
                <a:solidFill>
                  <a:srgbClr val="4C2710"/>
                </a:solidFill>
                <a:latin typeface="Arial" pitchFamily="34" charset="0"/>
                <a:ea typeface="+mn-ea"/>
                <a:cs typeface="Arial" pitchFamily="34" charset="0"/>
              </a:defRPr>
            </a:lvl1pPr>
          </a:lstStyle>
          <a:p>
            <a:pPr lvl="0"/>
            <a:r>
              <a:rPr lang="en-US" dirty="0"/>
              <a:t>Module Subtitle (optional)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2400" y="76200"/>
            <a:ext cx="8610600" cy="838200"/>
          </a:xfrm>
        </p:spPr>
        <p:txBody>
          <a:bodyPr/>
          <a:lstStyle>
            <a:lvl1pPr>
              <a:defRPr/>
            </a:lvl1pPr>
          </a:lstStyle>
          <a:p>
            <a:r>
              <a:rPr lang="en-US" dirty="0"/>
              <a:t>Slide Title</a:t>
            </a:r>
          </a:p>
        </p:txBody>
      </p:sp>
      <p:sp>
        <p:nvSpPr>
          <p:cNvPr id="3" name="Content Placeholder 2"/>
          <p:cNvSpPr>
            <a:spLocks noGrp="1"/>
          </p:cNvSpPr>
          <p:nvPr>
            <p:ph idx="1" hasCustomPrompt="1"/>
          </p:nvPr>
        </p:nvSpPr>
        <p:spPr>
          <a:xfrm>
            <a:off x="381000" y="1447800"/>
            <a:ext cx="8382000" cy="5181600"/>
          </a:xfrm>
        </p:spPr>
        <p:txBody>
          <a:bodyPr/>
          <a:lstStyle>
            <a:lvl1pPr marL="347663" indent="-347663">
              <a:spcBef>
                <a:spcPts val="600"/>
              </a:spcBef>
              <a:spcAft>
                <a:spcPts val="200"/>
              </a:spcAft>
              <a:buFont typeface="Arial" pitchFamily="34" charset="0"/>
              <a:buChar char="•"/>
              <a:defRPr>
                <a:latin typeface="+mn-lt"/>
              </a:defRPr>
            </a:lvl1pPr>
            <a:lvl2pPr>
              <a:spcBef>
                <a:spcPts val="300"/>
              </a:spcBef>
              <a:spcAft>
                <a:spcPts val="300"/>
              </a:spcAft>
              <a:defRPr>
                <a:latin typeface="+mn-lt"/>
              </a:defRPr>
            </a:lvl2pPr>
            <a:lvl3pPr marL="679450" indent="0">
              <a:buFont typeface="Arial" pitchFamily="34" charset="0"/>
              <a:buNone/>
              <a:defRPr b="0">
                <a:latin typeface="Lucida Console" panose="020B0609040504020204" pitchFamily="49" charset="0"/>
              </a:defRPr>
            </a:lvl3pPr>
            <a:lvl4pPr marL="968375" indent="-285750">
              <a:buFont typeface="Arial" pitchFamily="34" charset="0"/>
              <a:buChar char="•"/>
              <a:defRPr/>
            </a:lvl4pPr>
            <a:lvl5pPr marL="965200" indent="-285750">
              <a:buFont typeface="Arial" pitchFamily="34" charset="0"/>
              <a:buChar char="•"/>
              <a:defRPr/>
            </a:lvl5pPr>
          </a:lstStyle>
          <a:p>
            <a:pPr lvl="0"/>
            <a:r>
              <a:rPr lang="en-US" dirty="0"/>
              <a:t>First level</a:t>
            </a:r>
          </a:p>
          <a:p>
            <a:pPr lvl="1"/>
            <a:r>
              <a:rPr lang="en-US" dirty="0"/>
              <a:t>Second level</a:t>
            </a:r>
          </a:p>
          <a:p>
            <a:pPr lvl="2"/>
            <a:r>
              <a:rPr lang="en-US" dirty="0"/>
              <a:t>Third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Slide Title</a:t>
            </a:r>
          </a:p>
        </p:txBody>
      </p:sp>
      <p:sp>
        <p:nvSpPr>
          <p:cNvPr id="6" name="Table Placeholder 5"/>
          <p:cNvSpPr>
            <a:spLocks noGrp="1"/>
          </p:cNvSpPr>
          <p:nvPr>
            <p:ph type="tbl" sz="quarter" idx="11"/>
          </p:nvPr>
        </p:nvSpPr>
        <p:spPr>
          <a:xfrm>
            <a:off x="457200" y="1600200"/>
            <a:ext cx="8229600" cy="4953000"/>
          </a:xfrm>
        </p:spPr>
        <p:txBody>
          <a:bodyPr/>
          <a:lstStyle/>
          <a:p>
            <a:r>
              <a:rPr lang="en-US"/>
              <a:t>Click icon to add table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Slide Title</a:t>
            </a: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emo Layout">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3">
            <a:extLst>
              <a:ext uri="{28A0092B-C50C-407E-A947-70E740481C1C}">
                <a14:useLocalDpi xmlns:a14="http://schemas.microsoft.com/office/drawing/2010/main" val="0"/>
              </a:ext>
            </a:extLst>
          </a:blip>
          <a:srcRect b="9180"/>
          <a:stretch/>
        </p:blipFill>
        <p:spPr>
          <a:xfrm>
            <a:off x="0" y="-1"/>
            <a:ext cx="9144000" cy="6858001"/>
          </a:xfrm>
          <a:prstGeom prst="rect">
            <a:avLst/>
          </a:prstGeom>
        </p:spPr>
      </p:pic>
      <p:grpSp>
        <p:nvGrpSpPr>
          <p:cNvPr id="12" name="Group 11"/>
          <p:cNvGrpSpPr/>
          <p:nvPr userDrawn="1"/>
        </p:nvGrpSpPr>
        <p:grpSpPr bwMode="invGray">
          <a:xfrm>
            <a:off x="7162800" y="457200"/>
            <a:ext cx="2133600" cy="685800"/>
            <a:chOff x="7162800" y="1600200"/>
            <a:chExt cx="2133600" cy="685800"/>
          </a:xfrm>
        </p:grpSpPr>
        <p:sp>
          <p:nvSpPr>
            <p:cNvPr id="8" name="Rounded Rectangle 7"/>
            <p:cNvSpPr/>
            <p:nvPr userDrawn="1"/>
          </p:nvSpPr>
          <p:spPr bwMode="invGray">
            <a:xfrm>
              <a:off x="7162800" y="1600200"/>
              <a:ext cx="2133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userDrawn="1"/>
          </p:nvSpPr>
          <p:spPr bwMode="invGray">
            <a:xfrm>
              <a:off x="7467600" y="1676400"/>
              <a:ext cx="1447800" cy="584775"/>
            </a:xfrm>
            <a:prstGeom prst="rect">
              <a:avLst/>
            </a:prstGeom>
            <a:noFill/>
          </p:spPr>
          <p:txBody>
            <a:bodyPr wrap="squar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sz="32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DEMO</a:t>
              </a:r>
            </a:p>
          </p:txBody>
        </p:sp>
      </p:grpSp>
      <p:sp>
        <p:nvSpPr>
          <p:cNvPr id="10" name="Rounded Rectangle 9"/>
          <p:cNvSpPr/>
          <p:nvPr userDrawn="1"/>
        </p:nvSpPr>
        <p:spPr bwMode="invGray">
          <a:xfrm>
            <a:off x="-152400" y="4495800"/>
            <a:ext cx="6781800" cy="1143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p:cNvSpPr>
            <a:spLocks noGrp="1"/>
          </p:cNvSpPr>
          <p:nvPr>
            <p:ph type="title" hasCustomPrompt="1"/>
          </p:nvPr>
        </p:nvSpPr>
        <p:spPr bwMode="invGray">
          <a:xfrm>
            <a:off x="152400" y="4572000"/>
            <a:ext cx="6324600" cy="990600"/>
          </a:xfrm>
        </p:spPr>
        <p:txBody>
          <a:bodyPr/>
          <a:lstStyle>
            <a:lvl1pPr>
              <a:defRPr b="1">
                <a:latin typeface="+mn-lt"/>
              </a:defRPr>
            </a:lvl1pPr>
          </a:lstStyle>
          <a:p>
            <a:r>
              <a:rPr lang="en-US" dirty="0"/>
              <a:t>Demo Title</a:t>
            </a:r>
          </a:p>
        </p:txBody>
      </p:sp>
    </p:spTree>
    <p:extLst>
      <p:ext uri="{BB962C8B-B14F-4D97-AF65-F5344CB8AC3E}">
        <p14:creationId xmlns:p14="http://schemas.microsoft.com/office/powerpoint/2010/main" val="2389887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100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0-#ppt_w/2"/>
                                          </p:val>
                                        </p:tav>
                                        <p:tav tm="100000">
                                          <p:val>
                                            <p:strVal val="#ppt_x"/>
                                          </p:val>
                                        </p:tav>
                                      </p:tavLst>
                                    </p:anim>
                                    <p:anim calcmode="lin" valueType="num">
                                      <p:cBhvr additive="base">
                                        <p:cTn id="12"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pic>
        <p:nvPicPr>
          <p:cNvPr id="10"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26474" t="2554" b="36337"/>
          <a:stretch/>
        </p:blipFill>
        <p:spPr bwMode="auto">
          <a:xfrm>
            <a:off x="-1191" y="-2"/>
            <a:ext cx="5659324" cy="6858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570458" y="561894"/>
            <a:ext cx="8060249" cy="609398"/>
          </a:xfrm>
        </p:spPr>
        <p:txBody>
          <a:bodyPr anchor="b" anchorCtr="0">
            <a:noAutofit/>
          </a:bodyPr>
          <a:lstStyle>
            <a:lvl1pPr>
              <a:defRPr sz="3001">
                <a:gradFill flip="none" rotWithShape="1">
                  <a:gsLst>
                    <a:gs pos="37000">
                      <a:schemeClr val="bg2"/>
                    </a:gs>
                    <a:gs pos="99000">
                      <a:schemeClr val="bg2"/>
                    </a:gs>
                  </a:gsLst>
                  <a:lin ang="5400000" scaled="0"/>
                  <a:tileRect/>
                </a:gradFill>
              </a:defRPr>
            </a:lvl1pPr>
          </a:lstStyle>
          <a:p>
            <a:r>
              <a:rPr lang="en-US"/>
              <a:t>Click to edit Master title style</a:t>
            </a:r>
            <a:endParaRPr lang="en-US" dirty="0"/>
          </a:p>
        </p:txBody>
      </p:sp>
      <p:sp>
        <p:nvSpPr>
          <p:cNvPr id="8" name="Rectangle 7"/>
          <p:cNvSpPr/>
          <p:nvPr userDrawn="1"/>
        </p:nvSpPr>
        <p:spPr bwMode="gray">
          <a:xfrm flipV="1">
            <a:off x="456129" y="6476999"/>
            <a:ext cx="8231743" cy="45719"/>
          </a:xfrm>
          <a:prstGeom prst="rect">
            <a:avLst/>
          </a:prstGeom>
          <a:solidFill>
            <a:srgbClr val="FFA5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Rectangle 6"/>
          <p:cNvSpPr/>
          <p:nvPr userDrawn="1"/>
        </p:nvSpPr>
        <p:spPr bwMode="gray">
          <a:xfrm>
            <a:off x="0" y="1217029"/>
            <a:ext cx="8687871" cy="45719"/>
          </a:xfrm>
          <a:prstGeom prst="rect">
            <a:avLst/>
          </a:prstGeom>
          <a:solidFill>
            <a:srgbClr val="FFA5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Text Placeholder 4"/>
          <p:cNvSpPr>
            <a:spLocks noGrp="1"/>
          </p:cNvSpPr>
          <p:nvPr>
            <p:ph type="body" sz="quarter" idx="10"/>
          </p:nvPr>
        </p:nvSpPr>
        <p:spPr>
          <a:xfrm>
            <a:off x="570457" y="1524000"/>
            <a:ext cx="8060250" cy="1775871"/>
          </a:xfrm>
        </p:spPr>
        <p:txBody>
          <a:bodyPr/>
          <a:lstStyle>
            <a:lvl1pPr marL="304881" indent="-304881">
              <a:defRPr sz="2101">
                <a:gradFill>
                  <a:gsLst>
                    <a:gs pos="0">
                      <a:schemeClr val="tx1"/>
                    </a:gs>
                    <a:gs pos="86000">
                      <a:schemeClr val="tx1"/>
                    </a:gs>
                  </a:gsLst>
                  <a:lin ang="5400000" scaled="0"/>
                </a:gradFill>
                <a:latin typeface="+mn-lt"/>
              </a:defRPr>
            </a:lvl1pPr>
            <a:lvl2pPr>
              <a:defRPr sz="1800">
                <a:gradFill>
                  <a:gsLst>
                    <a:gs pos="0">
                      <a:schemeClr val="tx1"/>
                    </a:gs>
                    <a:gs pos="86000">
                      <a:schemeClr val="tx1"/>
                    </a:gs>
                  </a:gsLst>
                  <a:lin ang="5400000" scaled="0"/>
                </a:gradFill>
                <a:latin typeface="+mn-lt"/>
              </a:defRPr>
            </a:lvl2pPr>
            <a:lvl3pPr marL="903926" indent="-262007">
              <a:defRPr sz="1500">
                <a:gradFill>
                  <a:gsLst>
                    <a:gs pos="0">
                      <a:schemeClr val="tx1"/>
                    </a:gs>
                    <a:gs pos="86000">
                      <a:schemeClr val="tx1"/>
                    </a:gs>
                  </a:gsLst>
                  <a:lin ang="5400000" scaled="0"/>
                </a:gradFill>
                <a:latin typeface="+mn-lt"/>
              </a:defRPr>
            </a:lvl3pPr>
            <a:lvl4pPr marL="1154024" indent="-209606">
              <a:defRPr sz="1350">
                <a:gradFill>
                  <a:gsLst>
                    <a:gs pos="0">
                      <a:schemeClr val="tx1"/>
                    </a:gs>
                    <a:gs pos="86000">
                      <a:schemeClr val="tx1"/>
                    </a:gs>
                  </a:gsLst>
                  <a:lin ang="5400000" scaled="0"/>
                </a:gradFill>
                <a:latin typeface="+mn-lt"/>
              </a:defRPr>
            </a:lvl4pPr>
            <a:lvl5pPr marL="1416031" indent="-211988">
              <a:defRPr sz="1350">
                <a:gradFill>
                  <a:gsLst>
                    <a:gs pos="0">
                      <a:schemeClr val="tx1"/>
                    </a:gs>
                    <a:gs pos="86000">
                      <a:schemeClr val="tx1"/>
                    </a:gs>
                  </a:gsLst>
                  <a:lin ang="5400000" scaled="0"/>
                </a:gra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95825357"/>
      </p:ext>
    </p:extLst>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ContentType5">
    <p:spTree>
      <p:nvGrpSpPr>
        <p:cNvPr id="1" name=""/>
        <p:cNvGrpSpPr/>
        <p:nvPr/>
      </p:nvGrpSpPr>
      <p:grpSpPr>
        <a:xfrm>
          <a:off x="0" y="0"/>
          <a:ext cx="0" cy="0"/>
          <a:chOff x="0" y="0"/>
          <a:chExt cx="0" cy="0"/>
        </a:xfrm>
      </p:grpSpPr>
      <p:sp>
        <p:nvSpPr>
          <p:cNvPr id="4" name="Media Placeholder 3"/>
          <p:cNvSpPr>
            <a:spLocks noGrp="1"/>
          </p:cNvSpPr>
          <p:nvPr>
            <p:ph type="media" sz="quarter" idx="10"/>
          </p:nvPr>
        </p:nvSpPr>
        <p:spPr>
          <a:xfrm>
            <a:off x="0" y="0"/>
            <a:ext cx="9144000" cy="6858000"/>
          </a:xfrm>
          <a:prstGeom prst="rect">
            <a:avLst/>
          </a:prstGeom>
        </p:spPr>
        <p:txBody>
          <a:bodyPr/>
          <a:lstStyle>
            <a:lvl1pPr marL="0" indent="0">
              <a:buNone/>
              <a:defRPr sz="1500">
                <a:solidFill>
                  <a:srgbClr val="16233A">
                    <a:alpha val="76000"/>
                  </a:srgbClr>
                </a:solidFill>
                <a:latin typeface="Segoe UI" charset="0"/>
                <a:ea typeface="Segoe UI" charset="0"/>
                <a:cs typeface="Segoe UI" charset="0"/>
              </a:defRPr>
            </a:lvl1pPr>
          </a:lstStyle>
          <a:p>
            <a:endParaRPr lang="en-US"/>
          </a:p>
        </p:txBody>
      </p:sp>
    </p:spTree>
    <p:extLst>
      <p:ext uri="{BB962C8B-B14F-4D97-AF65-F5344CB8AC3E}">
        <p14:creationId xmlns:p14="http://schemas.microsoft.com/office/powerpoint/2010/main" val="2667502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gi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bwMode="black">
          <a:xfrm>
            <a:off x="0" y="0"/>
            <a:ext cx="9144000" cy="990600"/>
          </a:xfrm>
          <a:prstGeom prst="rect">
            <a:avLst/>
          </a:prstGeom>
          <a:solidFill>
            <a:schemeClr val="tx1"/>
          </a:solidFill>
          <a:ln>
            <a:noFill/>
          </a:ln>
          <a:effectLst>
            <a:innerShdw blurRad="63500" dist="508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bwMode="white">
          <a:xfrm>
            <a:off x="152400" y="76200"/>
            <a:ext cx="8610600" cy="838200"/>
          </a:xfrm>
          <a:prstGeom prst="rect">
            <a:avLst/>
          </a:prstGeom>
        </p:spPr>
        <p:txBody>
          <a:bodyPr vert="horz" lIns="91440" tIns="45720" rIns="91440" bIns="45720" rtlCol="0" anchor="ctr">
            <a:noAutofit/>
          </a:bodyPr>
          <a:lstStyle/>
          <a:p>
            <a:r>
              <a:rPr lang="en-US" dirty="0"/>
              <a:t>Slide Title</a:t>
            </a:r>
          </a:p>
        </p:txBody>
      </p:sp>
      <p:sp>
        <p:nvSpPr>
          <p:cNvPr id="3" name="Text Placeholder 2"/>
          <p:cNvSpPr>
            <a:spLocks noGrp="1"/>
          </p:cNvSpPr>
          <p:nvPr>
            <p:ph type="body" idx="1"/>
          </p:nvPr>
        </p:nvSpPr>
        <p:spPr>
          <a:xfrm>
            <a:off x="381000" y="1447800"/>
            <a:ext cx="8382000" cy="5181600"/>
          </a:xfrm>
          <a:prstGeom prst="rect">
            <a:avLst/>
          </a:prstGeom>
        </p:spPr>
        <p:txBody>
          <a:bodyPr vert="horz" lIns="91440" tIns="45720" rIns="91440" bIns="45720" rtlCol="0">
            <a:normAutofit/>
          </a:bodyPr>
          <a:lstStyle/>
          <a:p>
            <a:pPr lvl="0"/>
            <a:r>
              <a:rPr lang="en-US" dirty="0"/>
              <a:t>First level</a:t>
            </a:r>
          </a:p>
          <a:p>
            <a:pPr lvl="1"/>
            <a:r>
              <a:rPr lang="en-US" dirty="0"/>
              <a:t>Second level</a:t>
            </a:r>
          </a:p>
          <a:p>
            <a:pPr lvl="2"/>
            <a:r>
              <a:rPr lang="en-US" dirty="0"/>
              <a:t>Third level</a:t>
            </a:r>
          </a:p>
        </p:txBody>
      </p:sp>
      <p:sp>
        <p:nvSpPr>
          <p:cNvPr id="13" name="Rectangle 12"/>
          <p:cNvSpPr/>
          <p:nvPr/>
        </p:nvSpPr>
        <p:spPr bwMode="hidden">
          <a:xfrm>
            <a:off x="0" y="990600"/>
            <a:ext cx="9144000" cy="45719"/>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Rectangle 13"/>
          <p:cNvSpPr/>
          <p:nvPr/>
        </p:nvSpPr>
        <p:spPr bwMode="hidden">
          <a:xfrm>
            <a:off x="0" y="6812280"/>
            <a:ext cx="9144000" cy="4572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5" name="Rectangle 14"/>
          <p:cNvSpPr/>
          <p:nvPr/>
        </p:nvSpPr>
        <p:spPr bwMode="hidden">
          <a:xfrm>
            <a:off x="9098281" y="990600"/>
            <a:ext cx="45719" cy="586740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Rectangle 15"/>
          <p:cNvSpPr/>
          <p:nvPr/>
        </p:nvSpPr>
        <p:spPr bwMode="hidden">
          <a:xfrm>
            <a:off x="0" y="990600"/>
            <a:ext cx="45719" cy="5867400"/>
          </a:xfrm>
          <a:prstGeom prst="rect">
            <a:avLst/>
          </a:prstGeom>
          <a:solidFill>
            <a:srgbClr val="9F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12" name="Group 11"/>
          <p:cNvGrpSpPr/>
          <p:nvPr/>
        </p:nvGrpSpPr>
        <p:grpSpPr>
          <a:xfrm>
            <a:off x="8615362" y="6379369"/>
            <a:ext cx="353784" cy="328514"/>
            <a:chOff x="8615362" y="6379369"/>
            <a:chExt cx="353784" cy="328514"/>
          </a:xfrm>
        </p:grpSpPr>
        <p:pic>
          <p:nvPicPr>
            <p:cNvPr id="17" name="Picture 16" descr="CPT_Arrows_Trans.gif"/>
            <p:cNvPicPr>
              <a:picLocks noChangeAspect="1"/>
            </p:cNvPicPr>
            <p:nvPr/>
          </p:nvPicPr>
          <p:blipFill>
            <a:blip r:embed="rId9" cstate="print"/>
            <a:stretch>
              <a:fillRect/>
            </a:stretch>
          </p:blipFill>
          <p:spPr>
            <a:xfrm>
              <a:off x="8658627" y="6397618"/>
              <a:ext cx="291352" cy="287450"/>
            </a:xfrm>
            <a:prstGeom prst="rect">
              <a:avLst/>
            </a:prstGeom>
            <a:ln w="38100" cap="sq">
              <a:noFill/>
              <a:prstDash val="solid"/>
              <a:miter lim="800000"/>
            </a:ln>
            <a:effectLst/>
            <a:scene3d>
              <a:camera prst="perspectiveFront"/>
              <a:lightRig rig="threePt" dir="t"/>
            </a:scene3d>
          </p:spPr>
        </p:pic>
        <p:sp>
          <p:nvSpPr>
            <p:cNvPr id="19" name="Rectangle 18"/>
            <p:cNvSpPr/>
            <p:nvPr userDrawn="1"/>
          </p:nvSpPr>
          <p:spPr bwMode="hidden">
            <a:xfrm>
              <a:off x="8615362" y="6379369"/>
              <a:ext cx="353784" cy="328514"/>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8" r:id="rId4"/>
    <p:sldLayoutId id="2147483659" r:id="rId5"/>
    <p:sldLayoutId id="2147483661" r:id="rId6"/>
    <p:sldLayoutId id="2147483707" r:id="rId7"/>
  </p:sldLayoutIdLst>
  <p:hf sldNum="0" hdr="0" ftr="0" dt="0"/>
  <p:txStyles>
    <p:titleStyle>
      <a:lvl1pPr algn="l" defTabSz="914400" rtl="0" eaLnBrk="1" latinLnBrk="0" hangingPunct="1">
        <a:spcBef>
          <a:spcPct val="0"/>
        </a:spcBef>
        <a:buNone/>
        <a:defRPr sz="2800" kern="1200">
          <a:solidFill>
            <a:schemeClr val="bg1"/>
          </a:solidFill>
          <a:latin typeface="+mj-lt"/>
          <a:ea typeface="+mj-ea"/>
          <a:cs typeface="+mj-cs"/>
        </a:defRPr>
      </a:lvl1pPr>
    </p:titleStyle>
    <p:bodyStyle>
      <a:lvl1pPr marL="347663" indent="-347663" algn="l" defTabSz="914400" rtl="0" eaLnBrk="1" latinLnBrk="0" hangingPunct="1">
        <a:spcBef>
          <a:spcPct val="20000"/>
        </a:spcBef>
        <a:buClr>
          <a:schemeClr val="tx2"/>
        </a:buClr>
        <a:buSzPct val="100000"/>
        <a:buFont typeface="Wingdings" pitchFamily="2" charset="2"/>
        <a:buChar char="§"/>
        <a:defRPr sz="2800" kern="1200">
          <a:solidFill>
            <a:schemeClr val="tx1"/>
          </a:solidFill>
          <a:latin typeface="Arial" pitchFamily="34" charset="0"/>
          <a:ea typeface="+mn-ea"/>
          <a:cs typeface="Arial" pitchFamily="34" charset="0"/>
        </a:defRPr>
      </a:lvl1pPr>
      <a:lvl2pPr marL="682625" indent="-334963" algn="l" defTabSz="914400" rtl="0" eaLnBrk="1" latinLnBrk="0" hangingPunct="1">
        <a:spcBef>
          <a:spcPct val="20000"/>
        </a:spcBef>
        <a:buClr>
          <a:schemeClr val="accent6"/>
        </a:buClr>
        <a:buFont typeface="Arial" pitchFamily="34" charset="0"/>
        <a:buChar char="•"/>
        <a:defRPr sz="2400" kern="1200">
          <a:solidFill>
            <a:schemeClr val="tx1"/>
          </a:solidFill>
          <a:latin typeface="Arial" pitchFamily="34" charset="0"/>
          <a:ea typeface="+mn-ea"/>
          <a:cs typeface="Arial" pitchFamily="34" charset="0"/>
        </a:defRPr>
      </a:lvl2pPr>
      <a:lvl3pPr marL="1022350" indent="-342900" algn="l" defTabSz="914400" rtl="0" eaLnBrk="1" latinLnBrk="0" hangingPunct="1">
        <a:spcBef>
          <a:spcPct val="20000"/>
        </a:spcBef>
        <a:buFont typeface="Arial" pitchFamily="34" charset="0"/>
        <a:buChar char="•"/>
        <a:defRPr sz="2000" b="1" kern="1200">
          <a:solidFill>
            <a:schemeClr val="tx1"/>
          </a:solidFill>
          <a:latin typeface="Lucida Console" pitchFamily="49" charset="0"/>
          <a:ea typeface="+mn-ea"/>
          <a:cs typeface="+mn-cs"/>
        </a:defRPr>
      </a:lvl3pPr>
      <a:lvl4pPr marL="682625" indent="0" algn="l" defTabSz="914400" rtl="0" eaLnBrk="1" latinLnBrk="0" hangingPunct="1">
        <a:spcBef>
          <a:spcPct val="20000"/>
        </a:spcBef>
        <a:buFontTx/>
        <a:buNone/>
        <a:defRPr sz="1800" b="1" kern="1200">
          <a:solidFill>
            <a:schemeClr val="accent1">
              <a:lumMod val="75000"/>
            </a:schemeClr>
          </a:solidFill>
          <a:latin typeface="Lucida Console" pitchFamily="49" charset="0"/>
          <a:ea typeface="+mn-ea"/>
          <a:cs typeface="+mn-cs"/>
        </a:defRPr>
      </a:lvl4pPr>
      <a:lvl5pPr marL="679450" indent="3175" algn="l" defTabSz="914400" rtl="0" eaLnBrk="1" latinLnBrk="0" hangingPunct="1">
        <a:spcBef>
          <a:spcPct val="20000"/>
        </a:spcBef>
        <a:buFontTx/>
        <a:buNone/>
        <a:defRPr sz="1600" b="1" i="0" kern="1200">
          <a:solidFill>
            <a:schemeClr val="tx1"/>
          </a:solidFill>
          <a:latin typeface="Lucida Console" pitchFamily="49"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8.svg"/><Relationship Id="rId3" Type="http://schemas.openxmlformats.org/officeDocument/2006/relationships/image" Target="../media/image18.svg"/><Relationship Id="rId7" Type="http://schemas.openxmlformats.org/officeDocument/2006/relationships/image" Target="../media/image22.svg"/><Relationship Id="rId12" Type="http://schemas.openxmlformats.org/officeDocument/2006/relationships/image" Target="../media/image27.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image" Target="../media/image26.svg"/><Relationship Id="rId5" Type="http://schemas.openxmlformats.org/officeDocument/2006/relationships/image" Target="../media/image20.sv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svg"/><Relationship Id="rId1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admin.teams.microsoft.com/"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Developing for Microsoft Teams</a:t>
            </a:r>
            <a:endParaRPr lang="en-US" dirty="0"/>
          </a:p>
        </p:txBody>
      </p:sp>
      <p:sp>
        <p:nvSpPr>
          <p:cNvPr id="4" name="Text Placeholder 3">
            <a:extLst>
              <a:ext uri="{FF2B5EF4-FFF2-40B4-BE49-F238E27FC236}">
                <a16:creationId xmlns:a16="http://schemas.microsoft.com/office/drawing/2014/main" id="{14970798-A3F0-4612-8A65-CC2F85304346}"/>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530827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239E5-DFBC-4151-AC72-EC827F21AE60}"/>
              </a:ext>
            </a:extLst>
          </p:cNvPr>
          <p:cNvSpPr>
            <a:spLocks noGrp="1"/>
          </p:cNvSpPr>
          <p:nvPr>
            <p:ph type="title"/>
          </p:nvPr>
        </p:nvSpPr>
        <p:spPr/>
        <p:txBody>
          <a:bodyPr/>
          <a:lstStyle/>
          <a:p>
            <a:r>
              <a:rPr lang="en-US" dirty="0"/>
              <a:t>What's Inside a Channel?</a:t>
            </a:r>
          </a:p>
        </p:txBody>
      </p:sp>
      <p:sp>
        <p:nvSpPr>
          <p:cNvPr id="5" name="Content Placeholder 4">
            <a:extLst>
              <a:ext uri="{FF2B5EF4-FFF2-40B4-BE49-F238E27FC236}">
                <a16:creationId xmlns:a16="http://schemas.microsoft.com/office/drawing/2014/main" id="{D7F345A5-F83B-410A-A9C8-3072E2A2729E}"/>
              </a:ext>
            </a:extLst>
          </p:cNvPr>
          <p:cNvSpPr>
            <a:spLocks noGrp="1"/>
          </p:cNvSpPr>
          <p:nvPr>
            <p:ph idx="1"/>
          </p:nvPr>
        </p:nvSpPr>
        <p:spPr>
          <a:xfrm>
            <a:off x="381000" y="1439233"/>
            <a:ext cx="8382000" cy="5181600"/>
          </a:xfrm>
        </p:spPr>
        <p:txBody>
          <a:bodyPr>
            <a:normAutofit/>
          </a:bodyPr>
          <a:lstStyle/>
          <a:p>
            <a:r>
              <a:rPr lang="en-US" sz="2000" dirty="0"/>
              <a:t>Threaded conversations</a:t>
            </a:r>
          </a:p>
          <a:p>
            <a:endParaRPr lang="en-US" sz="2000" dirty="0"/>
          </a:p>
          <a:p>
            <a:endParaRPr lang="en-US" sz="2000" dirty="0"/>
          </a:p>
          <a:p>
            <a:endParaRPr lang="en-US" sz="2000" dirty="0"/>
          </a:p>
          <a:p>
            <a:endParaRPr lang="en-US" sz="2000" dirty="0"/>
          </a:p>
          <a:p>
            <a:endParaRPr lang="en-US" sz="2000" dirty="0"/>
          </a:p>
          <a:p>
            <a:r>
              <a:rPr lang="en-US" sz="2000" dirty="0"/>
              <a:t>Files collection (i.e. document library)</a:t>
            </a:r>
          </a:p>
        </p:txBody>
      </p:sp>
      <p:pic>
        <p:nvPicPr>
          <p:cNvPr id="3" name="Picture 2">
            <a:extLst>
              <a:ext uri="{FF2B5EF4-FFF2-40B4-BE49-F238E27FC236}">
                <a16:creationId xmlns:a16="http://schemas.microsoft.com/office/drawing/2014/main" id="{27C30788-C19D-4CA7-852B-8A06C8466F97}"/>
              </a:ext>
            </a:extLst>
          </p:cNvPr>
          <p:cNvPicPr>
            <a:picLocks noChangeAspect="1"/>
          </p:cNvPicPr>
          <p:nvPr/>
        </p:nvPicPr>
        <p:blipFill>
          <a:blip r:embed="rId2"/>
          <a:stretch>
            <a:fillRect/>
          </a:stretch>
        </p:blipFill>
        <p:spPr>
          <a:xfrm>
            <a:off x="894080" y="1850290"/>
            <a:ext cx="5334000" cy="1972633"/>
          </a:xfrm>
          <a:prstGeom prst="rect">
            <a:avLst/>
          </a:prstGeom>
          <a:ln>
            <a:solidFill>
              <a:schemeClr val="tx1">
                <a:lumMod val="50000"/>
                <a:lumOff val="50000"/>
              </a:schemeClr>
            </a:solidFill>
          </a:ln>
        </p:spPr>
      </p:pic>
      <p:pic>
        <p:nvPicPr>
          <p:cNvPr id="4" name="Picture 3">
            <a:extLst>
              <a:ext uri="{FF2B5EF4-FFF2-40B4-BE49-F238E27FC236}">
                <a16:creationId xmlns:a16="http://schemas.microsoft.com/office/drawing/2014/main" id="{93E2992F-F7C4-4560-B3E9-9A5E7BE8B89B}"/>
              </a:ext>
            </a:extLst>
          </p:cNvPr>
          <p:cNvPicPr>
            <a:picLocks noChangeAspect="1"/>
          </p:cNvPicPr>
          <p:nvPr/>
        </p:nvPicPr>
        <p:blipFill rotWithShape="1">
          <a:blip r:embed="rId3"/>
          <a:srcRect b="11826"/>
          <a:stretch/>
        </p:blipFill>
        <p:spPr>
          <a:xfrm>
            <a:off x="863600" y="4317276"/>
            <a:ext cx="6400800" cy="2087217"/>
          </a:xfrm>
          <a:prstGeom prst="rect">
            <a:avLst/>
          </a:prstGeom>
          <a:ln>
            <a:solidFill>
              <a:schemeClr val="tx1">
                <a:lumMod val="50000"/>
                <a:lumOff val="50000"/>
              </a:schemeClr>
            </a:solidFill>
          </a:ln>
        </p:spPr>
      </p:pic>
    </p:spTree>
    <p:extLst>
      <p:ext uri="{BB962C8B-B14F-4D97-AF65-F5344CB8AC3E}">
        <p14:creationId xmlns:p14="http://schemas.microsoft.com/office/powerpoint/2010/main" val="28734968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B6E36-F147-45A2-B1C0-4E8C1A5BF806}"/>
              </a:ext>
            </a:extLst>
          </p:cNvPr>
          <p:cNvSpPr>
            <a:spLocks noGrp="1"/>
          </p:cNvSpPr>
          <p:nvPr>
            <p:ph type="title"/>
          </p:nvPr>
        </p:nvSpPr>
        <p:spPr/>
        <p:txBody>
          <a:bodyPr/>
          <a:lstStyle/>
          <a:p>
            <a:r>
              <a:rPr lang="en-US" dirty="0"/>
              <a:t>Adding Tabs</a:t>
            </a:r>
          </a:p>
        </p:txBody>
      </p:sp>
      <p:pic>
        <p:nvPicPr>
          <p:cNvPr id="3" name="Picture 2">
            <a:extLst>
              <a:ext uri="{FF2B5EF4-FFF2-40B4-BE49-F238E27FC236}">
                <a16:creationId xmlns:a16="http://schemas.microsoft.com/office/drawing/2014/main" id="{12A1D554-3000-4544-A10D-D4B8C00A1AAD}"/>
              </a:ext>
            </a:extLst>
          </p:cNvPr>
          <p:cNvPicPr>
            <a:picLocks noChangeAspect="1"/>
          </p:cNvPicPr>
          <p:nvPr/>
        </p:nvPicPr>
        <p:blipFill>
          <a:blip r:embed="rId2"/>
          <a:stretch>
            <a:fillRect/>
          </a:stretch>
        </p:blipFill>
        <p:spPr>
          <a:xfrm>
            <a:off x="186266" y="1295400"/>
            <a:ext cx="8771467" cy="4933950"/>
          </a:xfrm>
          <a:prstGeom prst="rect">
            <a:avLst/>
          </a:prstGeom>
          <a:ln>
            <a:solidFill>
              <a:schemeClr val="tx1">
                <a:lumMod val="65000"/>
                <a:lumOff val="35000"/>
              </a:schemeClr>
            </a:solidFill>
          </a:ln>
        </p:spPr>
      </p:pic>
    </p:spTree>
    <p:extLst>
      <p:ext uri="{BB962C8B-B14F-4D97-AF65-F5344CB8AC3E}">
        <p14:creationId xmlns:p14="http://schemas.microsoft.com/office/powerpoint/2010/main" val="566431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FEE2D-99BE-4747-9AA8-317AC9DDCD76}"/>
              </a:ext>
            </a:extLst>
          </p:cNvPr>
          <p:cNvSpPr>
            <a:spLocks noGrp="1"/>
          </p:cNvSpPr>
          <p:nvPr>
            <p:ph type="title"/>
          </p:nvPr>
        </p:nvSpPr>
        <p:spPr/>
        <p:txBody>
          <a:bodyPr/>
          <a:lstStyle/>
          <a:p>
            <a:r>
              <a:rPr lang="en-US" dirty="0"/>
              <a:t>Microsoft Teams Development Platform</a:t>
            </a:r>
          </a:p>
        </p:txBody>
      </p:sp>
      <p:sp>
        <p:nvSpPr>
          <p:cNvPr id="3" name="Content Placeholder 2">
            <a:extLst>
              <a:ext uri="{FF2B5EF4-FFF2-40B4-BE49-F238E27FC236}">
                <a16:creationId xmlns:a16="http://schemas.microsoft.com/office/drawing/2014/main" id="{EA082037-29AE-4F23-A199-F614659CB620}"/>
              </a:ext>
            </a:extLst>
          </p:cNvPr>
          <p:cNvSpPr>
            <a:spLocks noGrp="1"/>
          </p:cNvSpPr>
          <p:nvPr>
            <p:ph idx="1"/>
          </p:nvPr>
        </p:nvSpPr>
        <p:spPr>
          <a:xfrm>
            <a:off x="228600" y="1371600"/>
            <a:ext cx="8610600" cy="5181600"/>
          </a:xfrm>
        </p:spPr>
        <p:txBody>
          <a:bodyPr>
            <a:normAutofit/>
          </a:bodyPr>
          <a:lstStyle/>
          <a:p>
            <a:pPr>
              <a:lnSpc>
                <a:spcPts val="4000"/>
              </a:lnSpc>
            </a:pPr>
            <a:r>
              <a:rPr lang="en-US" dirty="0"/>
              <a:t>Development features available today</a:t>
            </a:r>
          </a:p>
          <a:p>
            <a:pPr lvl="1">
              <a:lnSpc>
                <a:spcPts val="4000"/>
              </a:lnSpc>
            </a:pPr>
            <a:r>
              <a:rPr lang="en-US" b="1" dirty="0"/>
              <a:t>Tabs</a:t>
            </a:r>
            <a:r>
              <a:rPr lang="en-US" dirty="0"/>
              <a:t> - surface rich content within Teams</a:t>
            </a:r>
          </a:p>
          <a:p>
            <a:pPr lvl="1">
              <a:lnSpc>
                <a:spcPts val="4000"/>
              </a:lnSpc>
            </a:pPr>
            <a:r>
              <a:rPr lang="en-US" b="1" dirty="0"/>
              <a:t>Bots</a:t>
            </a:r>
            <a:r>
              <a:rPr lang="en-US" dirty="0"/>
              <a:t> - help users get tasks done in conversations</a:t>
            </a:r>
          </a:p>
          <a:p>
            <a:pPr lvl="1">
              <a:lnSpc>
                <a:spcPts val="4000"/>
              </a:lnSpc>
            </a:pPr>
            <a:r>
              <a:rPr lang="en-US" b="1" dirty="0"/>
              <a:t>Connectors</a:t>
            </a:r>
            <a:r>
              <a:rPr lang="en-US" dirty="0"/>
              <a:t> - post rich updates to channels</a:t>
            </a:r>
          </a:p>
          <a:p>
            <a:pPr>
              <a:lnSpc>
                <a:spcPts val="4000"/>
              </a:lnSpc>
            </a:pPr>
            <a:r>
              <a:rPr lang="en-US" dirty="0"/>
              <a:t>Development features in preview</a:t>
            </a:r>
          </a:p>
          <a:p>
            <a:pPr lvl="1">
              <a:lnSpc>
                <a:spcPts val="4000"/>
              </a:lnSpc>
            </a:pPr>
            <a:r>
              <a:rPr lang="en-US" sz="2000" b="1" dirty="0"/>
              <a:t>Actionable Messages</a:t>
            </a:r>
            <a:r>
              <a:rPr lang="en-US" sz="2000" dirty="0"/>
              <a:t> - add rich interaction to connector cards</a:t>
            </a:r>
          </a:p>
          <a:p>
            <a:pPr lvl="1">
              <a:lnSpc>
                <a:spcPts val="4000"/>
              </a:lnSpc>
            </a:pPr>
            <a:r>
              <a:rPr lang="en-US" sz="2000" b="1" dirty="0"/>
              <a:t>Activity Feed</a:t>
            </a:r>
            <a:r>
              <a:rPr lang="en-US" sz="2000" dirty="0"/>
              <a:t> - engage users via feed notifications</a:t>
            </a:r>
          </a:p>
          <a:p>
            <a:pPr lvl="1">
              <a:lnSpc>
                <a:spcPts val="4000"/>
              </a:lnSpc>
            </a:pPr>
            <a:r>
              <a:rPr lang="en-US" sz="2000" b="1" dirty="0"/>
              <a:t>Compose Extensions</a:t>
            </a:r>
            <a:r>
              <a:rPr lang="en-US" sz="2000" dirty="0"/>
              <a:t> - users query &amp; share cards in conversations</a:t>
            </a:r>
          </a:p>
          <a:p>
            <a:pPr lvl="1">
              <a:lnSpc>
                <a:spcPts val="4000"/>
              </a:lnSpc>
            </a:pPr>
            <a:r>
              <a:rPr lang="en-US" sz="2000" b="1" dirty="0"/>
              <a:t>Office Store</a:t>
            </a:r>
            <a:r>
              <a:rPr lang="en-US" sz="2000" dirty="0"/>
              <a:t> - drive engagement by submitting app to Office Store</a:t>
            </a:r>
          </a:p>
          <a:p>
            <a:pPr lvl="1">
              <a:lnSpc>
                <a:spcPts val="4000"/>
              </a:lnSpc>
            </a:pPr>
            <a:endParaRPr lang="en-US" sz="2000" dirty="0"/>
          </a:p>
          <a:p>
            <a:pPr lvl="1">
              <a:lnSpc>
                <a:spcPts val="4000"/>
              </a:lnSpc>
            </a:pPr>
            <a:endParaRPr lang="en-US" sz="2000" dirty="0"/>
          </a:p>
          <a:p>
            <a:pPr lvl="1">
              <a:lnSpc>
                <a:spcPts val="4000"/>
              </a:lnSpc>
            </a:pPr>
            <a:endParaRPr lang="en-US" sz="2000" dirty="0"/>
          </a:p>
          <a:p>
            <a:pPr lvl="1">
              <a:lnSpc>
                <a:spcPts val="4000"/>
              </a:lnSpc>
            </a:pPr>
            <a:endParaRPr lang="en-US" sz="2000" dirty="0"/>
          </a:p>
          <a:p>
            <a:pPr lvl="1">
              <a:lnSpc>
                <a:spcPts val="4000"/>
              </a:lnSpc>
            </a:pPr>
            <a:endParaRPr lang="en-US" sz="2000" dirty="0"/>
          </a:p>
          <a:p>
            <a:pPr lvl="1">
              <a:lnSpc>
                <a:spcPts val="4000"/>
              </a:lnSpc>
            </a:pPr>
            <a:endParaRPr lang="en-US" sz="2000" dirty="0"/>
          </a:p>
          <a:p>
            <a:pPr lvl="1">
              <a:lnSpc>
                <a:spcPts val="4000"/>
              </a:lnSpc>
            </a:pPr>
            <a:endParaRPr lang="en-US" sz="2000" dirty="0"/>
          </a:p>
          <a:p>
            <a:pPr>
              <a:lnSpc>
                <a:spcPts val="4000"/>
              </a:lnSpc>
            </a:pPr>
            <a:endParaRPr lang="en-US" sz="2400" dirty="0"/>
          </a:p>
          <a:p>
            <a:pPr>
              <a:lnSpc>
                <a:spcPts val="4000"/>
              </a:lnSpc>
            </a:pPr>
            <a:endParaRPr lang="en-US" sz="2400" dirty="0"/>
          </a:p>
          <a:p>
            <a:pPr>
              <a:lnSpc>
                <a:spcPts val="4000"/>
              </a:lnSpc>
            </a:pPr>
            <a:endParaRPr lang="en-US" sz="2400" dirty="0"/>
          </a:p>
          <a:p>
            <a:pPr>
              <a:lnSpc>
                <a:spcPts val="4000"/>
              </a:lnSpc>
            </a:pPr>
            <a:endParaRPr lang="en-US" sz="2400" dirty="0"/>
          </a:p>
          <a:p>
            <a:pPr>
              <a:lnSpc>
                <a:spcPts val="4000"/>
              </a:lnSpc>
            </a:pPr>
            <a:endParaRPr lang="en-US" sz="2400" dirty="0"/>
          </a:p>
        </p:txBody>
      </p:sp>
      <p:sp>
        <p:nvSpPr>
          <p:cNvPr id="14" name="Rectangle 13">
            <a:extLst>
              <a:ext uri="{FF2B5EF4-FFF2-40B4-BE49-F238E27FC236}">
                <a16:creationId xmlns:a16="http://schemas.microsoft.com/office/drawing/2014/main" id="{A0A2DC36-8654-43A5-AF92-C6454811F3D3}"/>
              </a:ext>
            </a:extLst>
          </p:cNvPr>
          <p:cNvSpPr/>
          <p:nvPr/>
        </p:nvSpPr>
        <p:spPr>
          <a:xfrm>
            <a:off x="457200" y="1836262"/>
            <a:ext cx="533400" cy="18213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Graphic 10">
            <a:extLst>
              <a:ext uri="{FF2B5EF4-FFF2-40B4-BE49-F238E27FC236}">
                <a16:creationId xmlns:a16="http://schemas.microsoft.com/office/drawing/2014/main" id="{5C3E864A-520C-4D63-B175-07C665E67B4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62112" y="2102665"/>
            <a:ext cx="306212" cy="306212"/>
          </a:xfrm>
          <a:prstGeom prst="rect">
            <a:avLst/>
          </a:prstGeom>
        </p:spPr>
      </p:pic>
      <p:pic>
        <p:nvPicPr>
          <p:cNvPr id="12" name="Graphic 11">
            <a:extLst>
              <a:ext uri="{FF2B5EF4-FFF2-40B4-BE49-F238E27FC236}">
                <a16:creationId xmlns:a16="http://schemas.microsoft.com/office/drawing/2014/main" id="{FDA1CEF0-E0F6-4804-BE16-12A2BAA0D66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8849" y="2682969"/>
            <a:ext cx="306212" cy="306212"/>
          </a:xfrm>
          <a:prstGeom prst="rect">
            <a:avLst/>
          </a:prstGeom>
        </p:spPr>
      </p:pic>
      <p:pic>
        <p:nvPicPr>
          <p:cNvPr id="8" name="Graphic 7">
            <a:extLst>
              <a:ext uri="{FF2B5EF4-FFF2-40B4-BE49-F238E27FC236}">
                <a16:creationId xmlns:a16="http://schemas.microsoft.com/office/drawing/2014/main" id="{8CDDD3DF-81C4-4AF3-B862-F0E3F686FA9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28296" y="3239308"/>
            <a:ext cx="306212" cy="306212"/>
          </a:xfrm>
          <a:prstGeom prst="rect">
            <a:avLst/>
          </a:prstGeom>
        </p:spPr>
      </p:pic>
      <p:sp>
        <p:nvSpPr>
          <p:cNvPr id="15" name="Rectangle 14">
            <a:extLst>
              <a:ext uri="{FF2B5EF4-FFF2-40B4-BE49-F238E27FC236}">
                <a16:creationId xmlns:a16="http://schemas.microsoft.com/office/drawing/2014/main" id="{13879B51-87DA-4672-B4D2-4402D5C9044E}"/>
              </a:ext>
            </a:extLst>
          </p:cNvPr>
          <p:cNvSpPr/>
          <p:nvPr/>
        </p:nvSpPr>
        <p:spPr>
          <a:xfrm>
            <a:off x="457200" y="4327428"/>
            <a:ext cx="533400" cy="22458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2731C161-55B5-46E0-A867-5F823E709EE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53355" y="4491279"/>
            <a:ext cx="306212" cy="306212"/>
          </a:xfrm>
          <a:prstGeom prst="rect">
            <a:avLst/>
          </a:prstGeom>
        </p:spPr>
      </p:pic>
      <p:pic>
        <p:nvPicPr>
          <p:cNvPr id="5" name="Graphic 4">
            <a:extLst>
              <a:ext uri="{FF2B5EF4-FFF2-40B4-BE49-F238E27FC236}">
                <a16:creationId xmlns:a16="http://schemas.microsoft.com/office/drawing/2014/main" id="{E6B6D35D-FBE1-4A75-B8C3-6A71E6F068E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30561" y="5061514"/>
            <a:ext cx="306212" cy="306212"/>
          </a:xfrm>
          <a:prstGeom prst="rect">
            <a:avLst/>
          </a:prstGeom>
        </p:spPr>
      </p:pic>
      <p:pic>
        <p:nvPicPr>
          <p:cNvPr id="7" name="Graphic 6">
            <a:extLst>
              <a:ext uri="{FF2B5EF4-FFF2-40B4-BE49-F238E27FC236}">
                <a16:creationId xmlns:a16="http://schemas.microsoft.com/office/drawing/2014/main" id="{D9F525FE-9897-496F-9548-F98EC0BE8D9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53021" y="5629481"/>
            <a:ext cx="306212" cy="306212"/>
          </a:xfrm>
          <a:prstGeom prst="rect">
            <a:avLst/>
          </a:prstGeom>
        </p:spPr>
      </p:pic>
      <p:pic>
        <p:nvPicPr>
          <p:cNvPr id="10" name="Picture 9">
            <a:extLst>
              <a:ext uri="{FF2B5EF4-FFF2-40B4-BE49-F238E27FC236}">
                <a16:creationId xmlns:a16="http://schemas.microsoft.com/office/drawing/2014/main" id="{121768B7-CA6D-45BE-B646-DC4ECCFF5861}"/>
              </a:ext>
            </a:extLst>
          </p:cNvPr>
          <p:cNvPicPr>
            <a:picLocks noChangeAspect="1"/>
          </p:cNvPicPr>
          <p:nvPr/>
        </p:nvPicPr>
        <p:blipFill>
          <a:blip r:embed="rId14"/>
          <a:stretch>
            <a:fillRect/>
          </a:stretch>
        </p:blipFill>
        <p:spPr>
          <a:xfrm>
            <a:off x="558215" y="6209689"/>
            <a:ext cx="229659" cy="306212"/>
          </a:xfrm>
          <a:prstGeom prst="rect">
            <a:avLst/>
          </a:prstGeom>
        </p:spPr>
      </p:pic>
    </p:spTree>
    <p:extLst>
      <p:ext uri="{BB962C8B-B14F-4D97-AF65-F5344CB8AC3E}">
        <p14:creationId xmlns:p14="http://schemas.microsoft.com/office/powerpoint/2010/main" val="987472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Developing Tabs</a:t>
            </a:r>
          </a:p>
        </p:txBody>
      </p:sp>
      <p:sp>
        <p:nvSpPr>
          <p:cNvPr id="31" name="Rectangle 30">
            <a:extLst>
              <a:ext uri="{FF2B5EF4-FFF2-40B4-BE49-F238E27FC236}">
                <a16:creationId xmlns:a16="http://schemas.microsoft.com/office/drawing/2014/main" id="{F08E2DC9-DEB3-446B-B9B5-3D0A78C0278E}"/>
              </a:ext>
            </a:extLst>
          </p:cNvPr>
          <p:cNvSpPr/>
          <p:nvPr/>
        </p:nvSpPr>
        <p:spPr bwMode="auto">
          <a:xfrm>
            <a:off x="7950352" y="2936422"/>
            <a:ext cx="654806" cy="185057"/>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 name="Content Placeholder 5">
            <a:extLst>
              <a:ext uri="{FF2B5EF4-FFF2-40B4-BE49-F238E27FC236}">
                <a16:creationId xmlns:a16="http://schemas.microsoft.com/office/drawing/2014/main" id="{9DBD76DC-7813-4AAF-8420-4C865F455B7A}"/>
              </a:ext>
            </a:extLst>
          </p:cNvPr>
          <p:cNvSpPr>
            <a:spLocks noGrp="1"/>
          </p:cNvSpPr>
          <p:nvPr>
            <p:ph idx="1"/>
          </p:nvPr>
        </p:nvSpPr>
        <p:spPr/>
        <p:txBody>
          <a:bodyPr>
            <a:normAutofit/>
          </a:bodyPr>
          <a:lstStyle/>
          <a:p>
            <a:r>
              <a:rPr lang="en-US" sz="2000" dirty="0"/>
              <a:t>Rich surface area for your app</a:t>
            </a:r>
          </a:p>
          <a:p>
            <a:r>
              <a:rPr lang="en-US" sz="2000" dirty="0"/>
              <a:t>As simple as hosting your existing web app</a:t>
            </a:r>
          </a:p>
          <a:p>
            <a:r>
              <a:rPr lang="en-US" sz="2000" dirty="0"/>
              <a:t>Team productivity: within channels</a:t>
            </a:r>
          </a:p>
          <a:p>
            <a:r>
              <a:rPr lang="en-US" sz="2000" dirty="0"/>
              <a:t>Personal productivity: app flyout</a:t>
            </a:r>
          </a:p>
          <a:p>
            <a:r>
              <a:rPr lang="en-US" sz="2000" dirty="0"/>
              <a:t>Your services, experience, &amp; users</a:t>
            </a:r>
          </a:p>
          <a:p>
            <a:endParaRPr lang="en-US" sz="2000" dirty="0"/>
          </a:p>
        </p:txBody>
      </p:sp>
      <p:pic>
        <p:nvPicPr>
          <p:cNvPr id="17" name="Picture Placeholder 29">
            <a:extLst>
              <a:ext uri="{FF2B5EF4-FFF2-40B4-BE49-F238E27FC236}">
                <a16:creationId xmlns:a16="http://schemas.microsoft.com/office/drawing/2014/main" id="{BB2DB58D-06F1-4667-BBDE-49EFBF5A39BD}"/>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b="33303"/>
          <a:stretch/>
        </p:blipFill>
        <p:spPr>
          <a:xfrm>
            <a:off x="838199" y="3657600"/>
            <a:ext cx="5723759" cy="2895600"/>
          </a:xfrm>
          <a:prstGeom prst="rect">
            <a:avLst/>
          </a:prstGeom>
          <a:ln>
            <a:solidFill>
              <a:schemeClr val="tx1">
                <a:lumMod val="50000"/>
                <a:lumOff val="50000"/>
              </a:schemeClr>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23119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Tabs</a:t>
            </a:r>
          </a:p>
        </p:txBody>
      </p:sp>
      <p:sp>
        <p:nvSpPr>
          <p:cNvPr id="6" name="Content Placeholder 5">
            <a:extLst>
              <a:ext uri="{FF2B5EF4-FFF2-40B4-BE49-F238E27FC236}">
                <a16:creationId xmlns:a16="http://schemas.microsoft.com/office/drawing/2014/main" id="{9C20A453-0AF7-4C06-B965-0F983876BC53}"/>
              </a:ext>
            </a:extLst>
          </p:cNvPr>
          <p:cNvSpPr>
            <a:spLocks noGrp="1"/>
          </p:cNvSpPr>
          <p:nvPr>
            <p:ph idx="1"/>
          </p:nvPr>
        </p:nvSpPr>
        <p:spPr/>
        <p:txBody>
          <a:bodyPr/>
          <a:lstStyle/>
          <a:p>
            <a:r>
              <a:rPr lang="en-US" dirty="0"/>
              <a:t>Embed-ready web UX on web/desktop, deep link to native apps on mobile</a:t>
            </a:r>
          </a:p>
          <a:p>
            <a:endParaRPr lang="en-US" dirty="0"/>
          </a:p>
          <a:p>
            <a:r>
              <a:rPr lang="en-US" dirty="0"/>
              <a:t>Leverages Microsoft Teams Tab Library </a:t>
            </a:r>
            <a:r>
              <a:rPr lang="en-US" dirty="0" err="1"/>
              <a:t>javascript</a:t>
            </a:r>
            <a:r>
              <a:rPr lang="en-US" dirty="0"/>
              <a:t> for context and interactivity</a:t>
            </a:r>
          </a:p>
          <a:p>
            <a:endParaRPr lang="en-US" dirty="0"/>
          </a:p>
          <a:p>
            <a:r>
              <a:rPr lang="en-US" dirty="0"/>
              <a:t>Team or Personal Scope</a:t>
            </a:r>
          </a:p>
          <a:p>
            <a:endParaRPr lang="en-US" dirty="0"/>
          </a:p>
        </p:txBody>
      </p:sp>
    </p:spTree>
    <p:extLst>
      <p:ext uri="{BB962C8B-B14F-4D97-AF65-F5344CB8AC3E}">
        <p14:creationId xmlns:p14="http://schemas.microsoft.com/office/powerpoint/2010/main" val="13359496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Tabs Pages</a:t>
            </a:r>
            <a:endParaRPr lang="en-US" dirty="0"/>
          </a:p>
        </p:txBody>
      </p:sp>
      <p:sp>
        <p:nvSpPr>
          <p:cNvPr id="4" name="Content Placeholder 3">
            <a:extLst>
              <a:ext uri="{FF2B5EF4-FFF2-40B4-BE49-F238E27FC236}">
                <a16:creationId xmlns:a16="http://schemas.microsoft.com/office/drawing/2014/main" id="{9C711FD4-B9FF-45AC-BE30-46D90A54D735}"/>
              </a:ext>
            </a:extLst>
          </p:cNvPr>
          <p:cNvSpPr>
            <a:spLocks noGrp="1"/>
          </p:cNvSpPr>
          <p:nvPr>
            <p:ph idx="1"/>
          </p:nvPr>
        </p:nvSpPr>
        <p:spPr/>
        <p:txBody>
          <a:bodyPr>
            <a:normAutofit/>
          </a:bodyPr>
          <a:lstStyle/>
          <a:p>
            <a:r>
              <a:rPr lang="en-US" sz="2000" dirty="0"/>
              <a:t>Configuration Page</a:t>
            </a:r>
          </a:p>
          <a:p>
            <a:pPr lvl="1"/>
            <a:r>
              <a:rPr lang="en-US" sz="1800" dirty="0"/>
              <a:t>used to add/update tab and set content page</a:t>
            </a:r>
          </a:p>
          <a:p>
            <a:r>
              <a:rPr lang="en-US" sz="2000" dirty="0"/>
              <a:t>Content Page</a:t>
            </a:r>
          </a:p>
          <a:p>
            <a:pPr lvl="1"/>
            <a:r>
              <a:rPr lang="en-US" sz="1800" dirty="0"/>
              <a:t>the primary page displayed in the tab</a:t>
            </a:r>
          </a:p>
          <a:p>
            <a:r>
              <a:rPr lang="en-US" sz="2000" dirty="0"/>
              <a:t>Remove Page</a:t>
            </a:r>
          </a:p>
          <a:p>
            <a:pPr lvl="1"/>
            <a:r>
              <a:rPr lang="en-US" sz="1800" dirty="0"/>
              <a:t>optional page displayed when a tab is removed</a:t>
            </a:r>
          </a:p>
          <a:p>
            <a:endParaRPr lang="en-US" sz="2000" dirty="0"/>
          </a:p>
        </p:txBody>
      </p:sp>
      <p:sp>
        <p:nvSpPr>
          <p:cNvPr id="31" name="Rectangle 30">
            <a:extLst>
              <a:ext uri="{FF2B5EF4-FFF2-40B4-BE49-F238E27FC236}">
                <a16:creationId xmlns:a16="http://schemas.microsoft.com/office/drawing/2014/main" id="{F08E2DC9-DEB3-446B-B9B5-3D0A78C0278E}"/>
              </a:ext>
            </a:extLst>
          </p:cNvPr>
          <p:cNvSpPr/>
          <p:nvPr/>
        </p:nvSpPr>
        <p:spPr bwMode="auto">
          <a:xfrm>
            <a:off x="7950352" y="2936422"/>
            <a:ext cx="654806" cy="185057"/>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pic>
        <p:nvPicPr>
          <p:cNvPr id="15" name="Picture 14">
            <a:extLst>
              <a:ext uri="{FF2B5EF4-FFF2-40B4-BE49-F238E27FC236}">
                <a16:creationId xmlns:a16="http://schemas.microsoft.com/office/drawing/2014/main" id="{F5B84C93-4148-4940-8860-52A6CC88B073}"/>
              </a:ext>
            </a:extLst>
          </p:cNvPr>
          <p:cNvPicPr>
            <a:picLocks noChangeAspect="1"/>
          </p:cNvPicPr>
          <p:nvPr/>
        </p:nvPicPr>
        <p:blipFill>
          <a:blip r:embed="rId3"/>
          <a:stretch>
            <a:fillRect/>
          </a:stretch>
        </p:blipFill>
        <p:spPr>
          <a:xfrm>
            <a:off x="1143000" y="3810000"/>
            <a:ext cx="5051582" cy="2819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475648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Tabs - Config Page</a:t>
            </a:r>
          </a:p>
        </p:txBody>
      </p:sp>
      <p:sp>
        <p:nvSpPr>
          <p:cNvPr id="4" name="Content Placeholder 3">
            <a:extLst>
              <a:ext uri="{FF2B5EF4-FFF2-40B4-BE49-F238E27FC236}">
                <a16:creationId xmlns:a16="http://schemas.microsoft.com/office/drawing/2014/main" id="{8F3C57A8-F1F0-435C-A1FE-029F25A9B946}"/>
              </a:ext>
            </a:extLst>
          </p:cNvPr>
          <p:cNvSpPr>
            <a:spLocks noGrp="1"/>
          </p:cNvSpPr>
          <p:nvPr>
            <p:ph idx="1"/>
          </p:nvPr>
        </p:nvSpPr>
        <p:spPr>
          <a:xfrm>
            <a:off x="381000" y="1295400"/>
            <a:ext cx="8382000" cy="5181600"/>
          </a:xfrm>
        </p:spPr>
        <p:txBody>
          <a:bodyPr>
            <a:noAutofit/>
          </a:bodyPr>
          <a:lstStyle/>
          <a:p>
            <a:r>
              <a:rPr lang="en-US" sz="2400" dirty="0"/>
              <a:t>Used to Add or Edit a Tab</a:t>
            </a:r>
          </a:p>
          <a:p>
            <a:pPr lvl="1"/>
            <a:r>
              <a:rPr lang="en-US" sz="2000" dirty="0"/>
              <a:t>Must reference Microsoft Teams Tab Library</a:t>
            </a:r>
          </a:p>
          <a:p>
            <a:pPr lvl="1"/>
            <a:r>
              <a:rPr lang="en-US" sz="2000" dirty="0"/>
              <a:t>Sets the </a:t>
            </a:r>
            <a:r>
              <a:rPr lang="en-US" sz="2000" b="1" dirty="0" err="1"/>
              <a:t>contentUrl</a:t>
            </a:r>
            <a:r>
              <a:rPr lang="en-US" sz="2000" dirty="0"/>
              <a:t> for the tab</a:t>
            </a:r>
          </a:p>
          <a:p>
            <a:pPr lvl="1"/>
            <a:r>
              <a:rPr lang="en-US" sz="2000" dirty="0"/>
              <a:t>Calls </a:t>
            </a:r>
            <a:r>
              <a:rPr lang="en-US" sz="2000" b="1" dirty="0" err="1"/>
              <a:t>setSettings</a:t>
            </a:r>
            <a:r>
              <a:rPr lang="en-US" sz="2000" dirty="0"/>
              <a:t> to save tab configuration</a:t>
            </a:r>
          </a:p>
          <a:p>
            <a:pPr lvl="1"/>
            <a:r>
              <a:rPr lang="en-US" sz="2000" dirty="0"/>
              <a:t>Must call </a:t>
            </a:r>
            <a:r>
              <a:rPr lang="en-US" sz="2000" b="1" dirty="0" err="1"/>
              <a:t>setValidityState</a:t>
            </a:r>
            <a:r>
              <a:rPr lang="en-US" sz="2000" dirty="0"/>
              <a:t> to enable the save button</a:t>
            </a:r>
          </a:p>
          <a:p>
            <a:pPr lvl="1"/>
            <a:r>
              <a:rPr lang="en-US" sz="2000" dirty="0"/>
              <a:t>Call </a:t>
            </a:r>
            <a:r>
              <a:rPr lang="en-US" sz="2000" b="1" dirty="0" err="1"/>
              <a:t>notifySuccess</a:t>
            </a:r>
            <a:r>
              <a:rPr lang="en-US" sz="2000" dirty="0"/>
              <a:t> when saved</a:t>
            </a:r>
          </a:p>
          <a:p>
            <a:endParaRPr lang="en-US" sz="2400" dirty="0"/>
          </a:p>
        </p:txBody>
      </p:sp>
      <p:sp>
        <p:nvSpPr>
          <p:cNvPr id="15" name="TextBox 14"/>
          <p:cNvSpPr txBox="1"/>
          <p:nvPr/>
        </p:nvSpPr>
        <p:spPr>
          <a:xfrm>
            <a:off x="1143000" y="3767078"/>
            <a:ext cx="6324600" cy="2862322"/>
          </a:xfrm>
          <a:prstGeom prst="rect">
            <a:avLst/>
          </a:prstGeom>
          <a:solidFill>
            <a:schemeClr val="bg1"/>
          </a:solidFill>
          <a:ln>
            <a:solidFill>
              <a:schemeClr val="tx1">
                <a:lumMod val="95000"/>
                <a:lumOff val="5000"/>
              </a:schemeClr>
            </a:solidFill>
          </a:ln>
        </p:spPr>
        <p:txBody>
          <a:bodyPr wrap="square" rtlCol="0">
            <a:spAutoFit/>
          </a:bodyPr>
          <a:lstStyle/>
          <a:p>
            <a:pPr defTabSz="685800"/>
            <a:r>
              <a:rPr lang="en-US" sz="1200" dirty="0" err="1">
                <a:solidFill>
                  <a:srgbClr val="505050"/>
                </a:solidFill>
                <a:latin typeface="Lucida Console" panose="020B0609040504020204" pitchFamily="49" charset="0"/>
                <a:ea typeface="Consolas" charset="0"/>
                <a:cs typeface="Consolas" charset="0"/>
              </a:rPr>
              <a:t>microsoftTeams.initialize</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err="1">
                <a:solidFill>
                  <a:srgbClr val="505050"/>
                </a:solidFill>
                <a:latin typeface="Lucida Console" panose="020B0609040504020204" pitchFamily="49" charset="0"/>
                <a:ea typeface="Consolas" charset="0"/>
                <a:cs typeface="Consolas" charset="0"/>
              </a:rPr>
              <a:t>microsoftTeams.settings.registerOnSaveHandler</a:t>
            </a:r>
            <a:r>
              <a:rPr lang="en-US" sz="1200" dirty="0">
                <a:solidFill>
                  <a:srgbClr val="505050"/>
                </a:solidFill>
                <a:latin typeface="Lucida Console" panose="020B0609040504020204" pitchFamily="49" charset="0"/>
                <a:ea typeface="Consolas" charset="0"/>
                <a:cs typeface="Consolas" charset="0"/>
              </a:rPr>
              <a:t>(function(</a:t>
            </a:r>
            <a:r>
              <a:rPr lang="en-US" sz="1200" dirty="0" err="1">
                <a:solidFill>
                  <a:srgbClr val="505050"/>
                </a:solidFill>
                <a:latin typeface="Lucida Console" panose="020B0609040504020204" pitchFamily="49" charset="0"/>
                <a:ea typeface="Consolas" charset="0"/>
                <a:cs typeface="Consolas" charset="0"/>
              </a:rPr>
              <a:t>saveEvent</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microsoftTeams.settings.setSettings</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entityId</a:t>
            </a:r>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someid</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contentUrl</a:t>
            </a:r>
            <a:r>
              <a:rPr lang="en-US" sz="1200" dirty="0">
                <a:solidFill>
                  <a:srgbClr val="505050"/>
                </a:solidFill>
                <a:latin typeface="Lucida Console" panose="020B0609040504020204" pitchFamily="49" charset="0"/>
                <a:ea typeface="Consolas" charset="0"/>
                <a:cs typeface="Consolas" charset="0"/>
              </a:rPr>
              <a:t>: "https://</a:t>
            </a:r>
            <a:r>
              <a:rPr lang="en-US" sz="1200" dirty="0" err="1">
                <a:solidFill>
                  <a:srgbClr val="505050"/>
                </a:solidFill>
                <a:latin typeface="Lucida Console" panose="020B0609040504020204" pitchFamily="49" charset="0"/>
                <a:ea typeface="Consolas" charset="0"/>
                <a:cs typeface="Consolas" charset="0"/>
              </a:rPr>
              <a:t>somedomain</a:t>
            </a:r>
            <a:r>
              <a:rPr lang="en-US" sz="1200" dirty="0">
                <a:solidFill>
                  <a:srgbClr val="505050"/>
                </a:solidFill>
                <a:latin typeface="Lucida Console" panose="020B0609040504020204" pitchFamily="49" charset="0"/>
                <a:ea typeface="Consolas" charset="0"/>
                <a:cs typeface="Consolas" charset="0"/>
              </a:rPr>
              <a:t>/</a:t>
            </a:r>
            <a:r>
              <a:rPr lang="en-US" sz="1200" dirty="0" err="1">
                <a:solidFill>
                  <a:srgbClr val="505050"/>
                </a:solidFill>
                <a:latin typeface="Lucida Console" panose="020B0609040504020204" pitchFamily="49" charset="0"/>
                <a:ea typeface="Consolas" charset="0"/>
                <a:cs typeface="Consolas" charset="0"/>
              </a:rPr>
              <a:t>tab.html</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suggestedDisplayName</a:t>
            </a:r>
            <a:r>
              <a:rPr lang="en-US" sz="1200" dirty="0">
                <a:solidFill>
                  <a:srgbClr val="505050"/>
                </a:solidFill>
                <a:latin typeface="Lucida Console" panose="020B0609040504020204" pitchFamily="49" charset="0"/>
                <a:ea typeface="Consolas" charset="0"/>
                <a:cs typeface="Consolas" charset="0"/>
              </a:rPr>
              <a:t>: "Tab Title",</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websiteUrl</a:t>
            </a:r>
            <a:r>
              <a:rPr lang="en-US" sz="1200" dirty="0">
                <a:solidFill>
                  <a:srgbClr val="505050"/>
                </a:solidFill>
                <a:latin typeface="Lucida Console" panose="020B0609040504020204" pitchFamily="49" charset="0"/>
                <a:ea typeface="Consolas" charset="0"/>
                <a:cs typeface="Consolas" charset="0"/>
              </a:rPr>
              <a:t>: "https://</a:t>
            </a:r>
            <a:r>
              <a:rPr lang="en-US" sz="1200" dirty="0" err="1">
                <a:solidFill>
                  <a:srgbClr val="505050"/>
                </a:solidFill>
                <a:latin typeface="Lucida Console" panose="020B0609040504020204" pitchFamily="49" charset="0"/>
                <a:ea typeface="Consolas" charset="0"/>
                <a:cs typeface="Consolas" charset="0"/>
              </a:rPr>
              <a:t>somedomain</a:t>
            </a:r>
            <a:r>
              <a:rPr lang="en-US" sz="1200" dirty="0">
                <a:solidFill>
                  <a:srgbClr val="505050"/>
                </a:solidFill>
                <a:latin typeface="Lucida Console" panose="020B0609040504020204" pitchFamily="49" charset="0"/>
                <a:ea typeface="Consolas" charset="0"/>
                <a:cs typeface="Consolas" charset="0"/>
              </a:rPr>
              <a:t>/</a:t>
            </a:r>
            <a:r>
              <a:rPr lang="en-US" sz="1200" dirty="0" err="1">
                <a:solidFill>
                  <a:srgbClr val="505050"/>
                </a:solidFill>
                <a:latin typeface="Lucida Console" panose="020B0609040504020204" pitchFamily="49" charset="0"/>
                <a:ea typeface="Consolas" charset="0"/>
                <a:cs typeface="Consolas" charset="0"/>
              </a:rPr>
              <a:t>info.html</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removeUrl</a:t>
            </a:r>
            <a:r>
              <a:rPr lang="en-US" sz="1200" dirty="0">
                <a:solidFill>
                  <a:srgbClr val="505050"/>
                </a:solidFill>
                <a:latin typeface="Lucida Console" panose="020B0609040504020204" pitchFamily="49" charset="0"/>
                <a:ea typeface="Consolas" charset="0"/>
                <a:cs typeface="Consolas" charset="0"/>
              </a:rPr>
              <a:t>: "https://</a:t>
            </a:r>
            <a:r>
              <a:rPr lang="en-US" sz="1200" dirty="0" err="1">
                <a:solidFill>
                  <a:srgbClr val="505050"/>
                </a:solidFill>
                <a:latin typeface="Lucida Console" panose="020B0609040504020204" pitchFamily="49" charset="0"/>
                <a:ea typeface="Consolas" charset="0"/>
                <a:cs typeface="Consolas" charset="0"/>
              </a:rPr>
              <a:t>somedomain</a:t>
            </a:r>
            <a:r>
              <a:rPr lang="en-US" sz="1200" dirty="0">
                <a:solidFill>
                  <a:srgbClr val="505050"/>
                </a:solidFill>
                <a:latin typeface="Lucida Console" panose="020B0609040504020204" pitchFamily="49" charset="0"/>
                <a:ea typeface="Consolas" charset="0"/>
                <a:cs typeface="Consolas" charset="0"/>
              </a:rPr>
              <a:t>/</a:t>
            </a:r>
            <a:r>
              <a:rPr lang="en-US" sz="1200" dirty="0" err="1">
                <a:solidFill>
                  <a:srgbClr val="505050"/>
                </a:solidFill>
                <a:latin typeface="Lucida Console" panose="020B0609040504020204" pitchFamily="49" charset="0"/>
                <a:ea typeface="Consolas" charset="0"/>
                <a:cs typeface="Consolas" charset="0"/>
              </a:rPr>
              <a:t>tabremove.html</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    });</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saveEvent.notifySuccess</a:t>
            </a:r>
            <a:r>
              <a:rPr lang="en-US" sz="1200" dirty="0">
                <a:solidFill>
                  <a:srgbClr val="505050"/>
                </a:solidFill>
                <a:latin typeface="Lucida Console" panose="020B0609040504020204" pitchFamily="49" charset="0"/>
                <a:ea typeface="Consolas" charset="0"/>
                <a:cs typeface="Consolas" charset="0"/>
              </a:rPr>
              <a:t>();</a:t>
            </a:r>
          </a:p>
          <a:p>
            <a:pPr defTabSz="685800"/>
            <a:r>
              <a:rPr lang="en-US" sz="1200" dirty="0">
                <a:solidFill>
                  <a:srgbClr val="505050"/>
                </a:solidFill>
                <a:latin typeface="Lucida Console" panose="020B0609040504020204" pitchFamily="49" charset="0"/>
                <a:ea typeface="Consolas" charset="0"/>
                <a:cs typeface="Consolas" charset="0"/>
              </a:rPr>
              <a:t>});</a:t>
            </a:r>
          </a:p>
          <a:p>
            <a:pPr defTabSz="685800"/>
            <a:endParaRPr lang="en-US" sz="1200" dirty="0">
              <a:solidFill>
                <a:srgbClr val="505050"/>
              </a:solidFill>
              <a:latin typeface="Lucida Console" panose="020B0609040504020204" pitchFamily="49" charset="0"/>
              <a:ea typeface="Consolas" charset="0"/>
              <a:cs typeface="Consolas" charset="0"/>
            </a:endParaRPr>
          </a:p>
          <a:p>
            <a:pPr defTabSz="685800"/>
            <a:r>
              <a:rPr lang="en-US" sz="1200" dirty="0">
                <a:solidFill>
                  <a:srgbClr val="505050"/>
                </a:solidFill>
                <a:latin typeface="Lucida Console" panose="020B0609040504020204" pitchFamily="49" charset="0"/>
                <a:ea typeface="Consolas" charset="0"/>
                <a:cs typeface="Consolas" charset="0"/>
              </a:rPr>
              <a:t>function </a:t>
            </a:r>
            <a:r>
              <a:rPr lang="en-US" sz="1200" dirty="0" err="1">
                <a:solidFill>
                  <a:srgbClr val="505050"/>
                </a:solidFill>
                <a:latin typeface="Lucida Console" panose="020B0609040504020204" pitchFamily="49" charset="0"/>
                <a:ea typeface="Consolas" charset="0"/>
                <a:cs typeface="Consolas" charset="0"/>
              </a:rPr>
              <a:t>onSaveClick</a:t>
            </a:r>
            <a:r>
              <a:rPr lang="en-US" sz="1200" dirty="0">
                <a:solidFill>
                  <a:srgbClr val="505050"/>
                </a:solidFill>
                <a:latin typeface="Lucida Console" panose="020B0609040504020204" pitchFamily="49" charset="0"/>
                <a:ea typeface="Consolas" charset="0"/>
                <a:cs typeface="Consolas" charset="0"/>
              </a:rPr>
              <a:t>() {   </a:t>
            </a:r>
          </a:p>
          <a:p>
            <a:pPr defTabSz="685800"/>
            <a:r>
              <a:rPr lang="en-US" sz="1200" dirty="0">
                <a:solidFill>
                  <a:srgbClr val="505050"/>
                </a:solidFill>
                <a:latin typeface="Lucida Console" panose="020B0609040504020204" pitchFamily="49" charset="0"/>
                <a:ea typeface="Consolas" charset="0"/>
                <a:cs typeface="Consolas" charset="0"/>
              </a:rPr>
              <a:t>    </a:t>
            </a:r>
            <a:r>
              <a:rPr lang="en-US" sz="1200" dirty="0" err="1">
                <a:solidFill>
                  <a:srgbClr val="505050"/>
                </a:solidFill>
                <a:latin typeface="Lucida Console" panose="020B0609040504020204" pitchFamily="49" charset="0"/>
                <a:ea typeface="Consolas" charset="0"/>
                <a:cs typeface="Consolas" charset="0"/>
              </a:rPr>
              <a:t>microsoftTeams.settings.setValidityState</a:t>
            </a:r>
            <a:r>
              <a:rPr lang="en-US" sz="1200" dirty="0">
                <a:solidFill>
                  <a:srgbClr val="505050"/>
                </a:solidFill>
                <a:latin typeface="Lucida Console" panose="020B0609040504020204" pitchFamily="49" charset="0"/>
                <a:ea typeface="Consolas" charset="0"/>
                <a:cs typeface="Consolas" charset="0"/>
              </a:rPr>
              <a:t>(true);</a:t>
            </a:r>
          </a:p>
          <a:p>
            <a:pPr defTabSz="685800"/>
            <a:r>
              <a:rPr lang="en-US" sz="1200" dirty="0">
                <a:solidFill>
                  <a:srgbClr val="505050"/>
                </a:solidFill>
                <a:latin typeface="Lucida Console" panose="020B0609040504020204" pitchFamily="49" charset="0"/>
                <a:ea typeface="Consolas" charset="0"/>
                <a:cs typeface="Consolas" charset="0"/>
              </a:rPr>
              <a:t>}</a:t>
            </a:r>
          </a:p>
        </p:txBody>
      </p:sp>
    </p:spTree>
    <p:extLst>
      <p:ext uri="{BB962C8B-B14F-4D97-AF65-F5344CB8AC3E}">
        <p14:creationId xmlns:p14="http://schemas.microsoft.com/office/powerpoint/2010/main" val="24802961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Tabs - Context information</a:t>
            </a:r>
          </a:p>
        </p:txBody>
      </p:sp>
      <p:sp>
        <p:nvSpPr>
          <p:cNvPr id="4" name="Content Placeholder 3">
            <a:extLst>
              <a:ext uri="{FF2B5EF4-FFF2-40B4-BE49-F238E27FC236}">
                <a16:creationId xmlns:a16="http://schemas.microsoft.com/office/drawing/2014/main" id="{E34D7582-193B-445E-8892-3CD086AD80F1}"/>
              </a:ext>
            </a:extLst>
          </p:cNvPr>
          <p:cNvSpPr>
            <a:spLocks noGrp="1"/>
          </p:cNvSpPr>
          <p:nvPr>
            <p:ph idx="1"/>
          </p:nvPr>
        </p:nvSpPr>
        <p:spPr/>
        <p:txBody>
          <a:bodyPr>
            <a:normAutofit/>
          </a:bodyPr>
          <a:lstStyle/>
          <a:p>
            <a:r>
              <a:rPr lang="en-US" sz="2400" dirty="0" err="1"/>
              <a:t>getContext</a:t>
            </a:r>
            <a:r>
              <a:rPr lang="en-US" sz="2400" dirty="0"/>
              <a:t> returns team/channel context:</a:t>
            </a:r>
          </a:p>
          <a:p>
            <a:pPr lvl="1"/>
            <a:r>
              <a:rPr lang="en-US" sz="2000" dirty="0" err="1"/>
              <a:t>tid</a:t>
            </a:r>
            <a:r>
              <a:rPr lang="en-US" sz="2000" dirty="0"/>
              <a:t> – id of tenant</a:t>
            </a:r>
          </a:p>
          <a:p>
            <a:pPr lvl="1"/>
            <a:r>
              <a:rPr lang="en-US" sz="2000" dirty="0" err="1"/>
              <a:t>groupId</a:t>
            </a:r>
            <a:r>
              <a:rPr lang="en-US" sz="2000" dirty="0"/>
              <a:t> – id of the O365 group</a:t>
            </a:r>
          </a:p>
          <a:p>
            <a:pPr lvl="1"/>
            <a:r>
              <a:rPr lang="en-US" sz="2000" dirty="0" err="1"/>
              <a:t>teamId</a:t>
            </a:r>
            <a:r>
              <a:rPr lang="en-US" sz="2000" dirty="0"/>
              <a:t> – id of the team</a:t>
            </a:r>
          </a:p>
          <a:p>
            <a:pPr lvl="1"/>
            <a:r>
              <a:rPr lang="en-US" sz="2000" dirty="0" err="1"/>
              <a:t>channelId</a:t>
            </a:r>
            <a:r>
              <a:rPr lang="en-US" sz="2000" dirty="0"/>
              <a:t> – id of the channel</a:t>
            </a:r>
          </a:p>
          <a:p>
            <a:pPr lvl="1"/>
            <a:r>
              <a:rPr lang="en-US" sz="2000" dirty="0" err="1"/>
              <a:t>entityId</a:t>
            </a:r>
            <a:r>
              <a:rPr lang="en-US" sz="2000" dirty="0"/>
              <a:t> – id of the entity</a:t>
            </a:r>
          </a:p>
          <a:p>
            <a:pPr lvl="1"/>
            <a:r>
              <a:rPr lang="en-US" sz="2000" dirty="0"/>
              <a:t>theme – theme of the teams client</a:t>
            </a:r>
          </a:p>
          <a:p>
            <a:pPr lvl="1"/>
            <a:r>
              <a:rPr lang="en-US" sz="2000" dirty="0"/>
              <a:t>locale – the locale of the client</a:t>
            </a:r>
          </a:p>
          <a:p>
            <a:pPr lvl="1"/>
            <a:r>
              <a:rPr lang="en-US" sz="2000" dirty="0" err="1"/>
              <a:t>upn</a:t>
            </a:r>
            <a:r>
              <a:rPr lang="en-US" sz="2000" dirty="0"/>
              <a:t> – UPN of the user</a:t>
            </a:r>
          </a:p>
          <a:p>
            <a:endParaRPr lang="en-US" sz="2400" dirty="0"/>
          </a:p>
        </p:txBody>
      </p:sp>
      <p:sp>
        <p:nvSpPr>
          <p:cNvPr id="13" name="TextBox 12"/>
          <p:cNvSpPr txBox="1"/>
          <p:nvPr/>
        </p:nvSpPr>
        <p:spPr>
          <a:xfrm>
            <a:off x="1143000" y="5181600"/>
            <a:ext cx="5334000" cy="715581"/>
          </a:xfrm>
          <a:prstGeom prst="rect">
            <a:avLst/>
          </a:prstGeom>
          <a:solidFill>
            <a:schemeClr val="bg1"/>
          </a:solidFill>
          <a:ln>
            <a:solidFill>
              <a:srgbClr val="ACC1D9"/>
            </a:solidFill>
          </a:ln>
        </p:spPr>
        <p:txBody>
          <a:bodyPr wrap="square" rtlCol="0">
            <a:spAutoFit/>
          </a:bodyPr>
          <a:lstStyle/>
          <a:p>
            <a:pPr defTabSz="685800"/>
            <a:r>
              <a:rPr lang="en-US" sz="1350" b="1" dirty="0" err="1">
                <a:solidFill>
                  <a:srgbClr val="505050"/>
                </a:solidFill>
                <a:latin typeface="Lucida Console" panose="020B0609040504020204" pitchFamily="49" charset="0"/>
                <a:ea typeface="Consolas" charset="0"/>
                <a:cs typeface="Consolas" charset="0"/>
              </a:rPr>
              <a:t>microsoftTeams.getContext</a:t>
            </a:r>
            <a:r>
              <a:rPr lang="en-US" sz="1350" b="1" dirty="0">
                <a:solidFill>
                  <a:srgbClr val="505050"/>
                </a:solidFill>
                <a:latin typeface="Lucida Console" panose="020B0609040504020204" pitchFamily="49" charset="0"/>
                <a:ea typeface="Consolas" charset="0"/>
                <a:cs typeface="Consolas" charset="0"/>
              </a:rPr>
              <a:t>(function (context) {    </a:t>
            </a:r>
          </a:p>
          <a:p>
            <a:pPr defTabSz="685800"/>
            <a:r>
              <a:rPr lang="en-US" sz="1350" b="1" dirty="0">
                <a:solidFill>
                  <a:srgbClr val="505050"/>
                </a:solidFill>
                <a:latin typeface="Lucida Console" panose="020B0609040504020204" pitchFamily="49" charset="0"/>
                <a:ea typeface="Consolas" charset="0"/>
                <a:cs typeface="Consolas" charset="0"/>
              </a:rPr>
              <a:t>    // context contains all context info</a:t>
            </a:r>
          </a:p>
          <a:p>
            <a:pPr defTabSz="685800"/>
            <a:r>
              <a:rPr lang="en-US" sz="1350" b="1" dirty="0">
                <a:solidFill>
                  <a:srgbClr val="505050"/>
                </a:solidFill>
                <a:latin typeface="Lucida Console" panose="020B0609040504020204" pitchFamily="49" charset="0"/>
                <a:ea typeface="Consolas" charset="0"/>
                <a:cs typeface="Consolas" charset="0"/>
              </a:rPr>
              <a:t>});</a:t>
            </a:r>
          </a:p>
        </p:txBody>
      </p:sp>
    </p:spTree>
    <p:extLst>
      <p:ext uri="{BB962C8B-B14F-4D97-AF65-F5344CB8AC3E}">
        <p14:creationId xmlns:p14="http://schemas.microsoft.com/office/powerpoint/2010/main" val="38280758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Tabs - Deep linking to Entities</a:t>
            </a:r>
          </a:p>
        </p:txBody>
      </p:sp>
      <p:sp>
        <p:nvSpPr>
          <p:cNvPr id="4" name="Content Placeholder 3">
            <a:extLst>
              <a:ext uri="{FF2B5EF4-FFF2-40B4-BE49-F238E27FC236}">
                <a16:creationId xmlns:a16="http://schemas.microsoft.com/office/drawing/2014/main" id="{5F53BE1A-7006-40A5-9441-D9E954D9263E}"/>
              </a:ext>
            </a:extLst>
          </p:cNvPr>
          <p:cNvSpPr>
            <a:spLocks noGrp="1"/>
          </p:cNvSpPr>
          <p:nvPr>
            <p:ph idx="1"/>
          </p:nvPr>
        </p:nvSpPr>
        <p:spPr>
          <a:xfrm>
            <a:off x="381000" y="1447800"/>
            <a:ext cx="8382000" cy="5181600"/>
          </a:xfrm>
        </p:spPr>
        <p:txBody>
          <a:bodyPr>
            <a:normAutofit/>
          </a:bodyPr>
          <a:lstStyle/>
          <a:p>
            <a:r>
              <a:rPr lang="en-US" sz="2400" dirty="0"/>
              <a:t>Share a Link from your Tab</a:t>
            </a:r>
          </a:p>
          <a:p>
            <a:pPr lvl="1"/>
            <a:r>
              <a:rPr lang="en-US" sz="2000" dirty="0"/>
              <a:t>Trigger creation of deep link to specific Entity for user to copy and paste into a conversation</a:t>
            </a:r>
          </a:p>
          <a:p>
            <a:pPr lvl="1"/>
            <a:r>
              <a:rPr lang="en-US" sz="2000" dirty="0"/>
              <a:t>Resultant link may be clicked on by any user to launch the tab and navigate directly to that Entity</a:t>
            </a:r>
          </a:p>
          <a:p>
            <a:pPr lvl="1"/>
            <a:r>
              <a:rPr lang="en-US" sz="2000" dirty="0"/>
              <a:t>Programmatically create your own link, for use via bot or other code flows</a:t>
            </a:r>
          </a:p>
          <a:p>
            <a:endParaRPr lang="en-US" sz="2400" dirty="0"/>
          </a:p>
          <a:p>
            <a:endParaRPr lang="en-US" sz="2400" dirty="0"/>
          </a:p>
        </p:txBody>
      </p:sp>
      <p:sp>
        <p:nvSpPr>
          <p:cNvPr id="13" name="TextBox 12"/>
          <p:cNvSpPr txBox="1"/>
          <p:nvPr/>
        </p:nvSpPr>
        <p:spPr>
          <a:xfrm>
            <a:off x="1143000" y="4043516"/>
            <a:ext cx="3780951" cy="1015663"/>
          </a:xfrm>
          <a:prstGeom prst="rect">
            <a:avLst/>
          </a:prstGeom>
          <a:solidFill>
            <a:schemeClr val="bg1"/>
          </a:solidFill>
          <a:ln>
            <a:solidFill>
              <a:srgbClr val="ACC1D9"/>
            </a:solidFill>
          </a:ln>
        </p:spPr>
        <p:txBody>
          <a:bodyPr wrap="square" rtlCol="0">
            <a:spAutoFit/>
          </a:bodyPr>
          <a:lstStyle/>
          <a:p>
            <a:pPr defTabSz="685800"/>
            <a:r>
              <a:rPr lang="en-US" sz="1200" b="1" dirty="0" err="1">
                <a:solidFill>
                  <a:srgbClr val="505050"/>
                </a:solidFill>
                <a:latin typeface="Lucida Console" panose="020B0609040504020204" pitchFamily="49" charset="0"/>
                <a:ea typeface="Consolas" charset="0"/>
                <a:cs typeface="Consolas" charset="0"/>
              </a:rPr>
              <a:t>microsoftTeams.shareDeepLink</a:t>
            </a:r>
            <a:r>
              <a:rPr lang="en-US" sz="1200" b="1" dirty="0">
                <a:solidFill>
                  <a:srgbClr val="505050"/>
                </a:solidFill>
                <a:latin typeface="Lucida Console" panose="020B0609040504020204" pitchFamily="49" charset="0"/>
                <a:ea typeface="Consolas" charset="0"/>
                <a:cs typeface="Consolas" charset="0"/>
              </a:rPr>
              <a:t>({ </a:t>
            </a:r>
          </a:p>
          <a:p>
            <a:pPr defTabSz="685800"/>
            <a:r>
              <a:rPr lang="en-US" sz="1200" b="1" dirty="0">
                <a:solidFill>
                  <a:srgbClr val="505050"/>
                </a:solidFill>
                <a:latin typeface="Lucida Console" panose="020B0609040504020204" pitchFamily="49" charset="0"/>
                <a:ea typeface="Consolas" charset="0"/>
                <a:cs typeface="Consolas" charset="0"/>
              </a:rPr>
              <a:t>    </a:t>
            </a:r>
            <a:r>
              <a:rPr lang="en-US" sz="1200" b="1" dirty="0" err="1">
                <a:solidFill>
                  <a:srgbClr val="505050"/>
                </a:solidFill>
                <a:latin typeface="Lucida Console" panose="020B0609040504020204" pitchFamily="49" charset="0"/>
                <a:ea typeface="Consolas" charset="0"/>
                <a:cs typeface="Consolas" charset="0"/>
              </a:rPr>
              <a:t>subEntityId</a:t>
            </a:r>
            <a:r>
              <a:rPr lang="en-US" sz="1200" b="1" dirty="0">
                <a:solidFill>
                  <a:srgbClr val="505050"/>
                </a:solidFill>
                <a:latin typeface="Lucida Console" panose="020B0609040504020204" pitchFamily="49" charset="0"/>
                <a:ea typeface="Consolas" charset="0"/>
                <a:cs typeface="Consolas" charset="0"/>
              </a:rPr>
              <a:t>: &lt;</a:t>
            </a:r>
            <a:r>
              <a:rPr lang="en-US" sz="1200" b="1" dirty="0" err="1">
                <a:solidFill>
                  <a:srgbClr val="505050"/>
                </a:solidFill>
                <a:latin typeface="Lucida Console" panose="020B0609040504020204" pitchFamily="49" charset="0"/>
                <a:ea typeface="Consolas" charset="0"/>
                <a:cs typeface="Consolas" charset="0"/>
              </a:rPr>
              <a:t>subEntityId</a:t>
            </a:r>
            <a:r>
              <a:rPr lang="en-US" sz="1200" b="1" dirty="0">
                <a:solidFill>
                  <a:srgbClr val="505050"/>
                </a:solidFill>
                <a:latin typeface="Lucida Console" panose="020B0609040504020204" pitchFamily="49" charset="0"/>
                <a:ea typeface="Consolas" charset="0"/>
                <a:cs typeface="Consolas" charset="0"/>
              </a:rPr>
              <a:t>&gt;, </a:t>
            </a:r>
          </a:p>
          <a:p>
            <a:pPr defTabSz="685800"/>
            <a:r>
              <a:rPr lang="en-US" sz="1200" b="1" dirty="0">
                <a:solidFill>
                  <a:srgbClr val="505050"/>
                </a:solidFill>
                <a:latin typeface="Lucida Console" panose="020B0609040504020204" pitchFamily="49" charset="0"/>
                <a:ea typeface="Consolas" charset="0"/>
                <a:cs typeface="Consolas" charset="0"/>
              </a:rPr>
              <a:t>    </a:t>
            </a:r>
            <a:r>
              <a:rPr lang="en-US" sz="1200" b="1" dirty="0" err="1">
                <a:solidFill>
                  <a:srgbClr val="505050"/>
                </a:solidFill>
                <a:latin typeface="Lucida Console" panose="020B0609040504020204" pitchFamily="49" charset="0"/>
                <a:ea typeface="Consolas" charset="0"/>
                <a:cs typeface="Consolas" charset="0"/>
              </a:rPr>
              <a:t>subEntityLabel</a:t>
            </a:r>
            <a:r>
              <a:rPr lang="en-US" sz="1200" b="1" dirty="0">
                <a:solidFill>
                  <a:srgbClr val="505050"/>
                </a:solidFill>
                <a:latin typeface="Lucida Console" panose="020B0609040504020204" pitchFamily="49" charset="0"/>
                <a:ea typeface="Consolas" charset="0"/>
                <a:cs typeface="Consolas" charset="0"/>
              </a:rPr>
              <a:t>: &lt;</a:t>
            </a:r>
            <a:r>
              <a:rPr lang="en-US" sz="1200" b="1" dirty="0" err="1">
                <a:solidFill>
                  <a:srgbClr val="505050"/>
                </a:solidFill>
                <a:latin typeface="Lucida Console" panose="020B0609040504020204" pitchFamily="49" charset="0"/>
                <a:ea typeface="Consolas" charset="0"/>
                <a:cs typeface="Consolas" charset="0"/>
              </a:rPr>
              <a:t>subEntityLabel</a:t>
            </a:r>
            <a:r>
              <a:rPr lang="en-US" sz="1200" b="1" dirty="0">
                <a:solidFill>
                  <a:srgbClr val="505050"/>
                </a:solidFill>
                <a:latin typeface="Lucida Console" panose="020B0609040504020204" pitchFamily="49" charset="0"/>
                <a:ea typeface="Consolas" charset="0"/>
                <a:cs typeface="Consolas" charset="0"/>
              </a:rPr>
              <a:t>&gt;, </a:t>
            </a:r>
          </a:p>
          <a:p>
            <a:pPr defTabSz="685800"/>
            <a:r>
              <a:rPr lang="en-US" sz="1200" b="1" dirty="0">
                <a:solidFill>
                  <a:srgbClr val="505050"/>
                </a:solidFill>
                <a:latin typeface="Lucida Console" panose="020B0609040504020204" pitchFamily="49" charset="0"/>
                <a:ea typeface="Consolas" charset="0"/>
                <a:cs typeface="Consolas" charset="0"/>
              </a:rPr>
              <a:t>    </a:t>
            </a:r>
            <a:r>
              <a:rPr lang="en-US" sz="1200" b="1" dirty="0" err="1">
                <a:solidFill>
                  <a:srgbClr val="505050"/>
                </a:solidFill>
                <a:latin typeface="Lucida Console" panose="020B0609040504020204" pitchFamily="49" charset="0"/>
                <a:ea typeface="Consolas" charset="0"/>
                <a:cs typeface="Consolas" charset="0"/>
              </a:rPr>
              <a:t>subEntityWebUrl</a:t>
            </a:r>
            <a:r>
              <a:rPr lang="en-US" sz="1200" b="1" dirty="0">
                <a:solidFill>
                  <a:srgbClr val="505050"/>
                </a:solidFill>
                <a:latin typeface="Lucida Console" panose="020B0609040504020204" pitchFamily="49" charset="0"/>
                <a:ea typeface="Consolas" charset="0"/>
                <a:cs typeface="Consolas" charset="0"/>
              </a:rPr>
              <a:t>: &lt;</a:t>
            </a:r>
            <a:r>
              <a:rPr lang="en-US" sz="1200" b="1" dirty="0" err="1">
                <a:solidFill>
                  <a:srgbClr val="505050"/>
                </a:solidFill>
                <a:latin typeface="Lucida Console" panose="020B0609040504020204" pitchFamily="49" charset="0"/>
                <a:ea typeface="Consolas" charset="0"/>
                <a:cs typeface="Consolas" charset="0"/>
              </a:rPr>
              <a:t>subEntityWebUrl</a:t>
            </a:r>
            <a:r>
              <a:rPr lang="en-US" sz="1200" b="1" dirty="0">
                <a:solidFill>
                  <a:srgbClr val="505050"/>
                </a:solidFill>
                <a:latin typeface="Lucida Console" panose="020B0609040504020204" pitchFamily="49" charset="0"/>
                <a:ea typeface="Consolas" charset="0"/>
                <a:cs typeface="Consolas" charset="0"/>
              </a:rPr>
              <a:t>&gt; </a:t>
            </a:r>
          </a:p>
          <a:p>
            <a:pPr defTabSz="685800"/>
            <a:r>
              <a:rPr lang="en-US" sz="1200" b="1" dirty="0">
                <a:solidFill>
                  <a:srgbClr val="505050"/>
                </a:solidFill>
                <a:latin typeface="Lucida Console" panose="020B0609040504020204" pitchFamily="49" charset="0"/>
                <a:ea typeface="Consolas" charset="0"/>
                <a:cs typeface="Consolas" charset="0"/>
              </a:rPr>
              <a:t>})</a:t>
            </a:r>
          </a:p>
        </p:txBody>
      </p:sp>
      <p:sp>
        <p:nvSpPr>
          <p:cNvPr id="14" name="TextBox 13"/>
          <p:cNvSpPr txBox="1"/>
          <p:nvPr/>
        </p:nvSpPr>
        <p:spPr>
          <a:xfrm>
            <a:off x="1143000" y="5257800"/>
            <a:ext cx="7688492" cy="646331"/>
          </a:xfrm>
          <a:prstGeom prst="rect">
            <a:avLst/>
          </a:prstGeom>
          <a:solidFill>
            <a:schemeClr val="bg1"/>
          </a:solidFill>
          <a:ln>
            <a:solidFill>
              <a:srgbClr val="ACC1D9"/>
            </a:solidFill>
          </a:ln>
        </p:spPr>
        <p:txBody>
          <a:bodyPr wrap="square" rtlCol="0">
            <a:spAutoFit/>
          </a:bodyPr>
          <a:lstStyle/>
          <a:p>
            <a:pPr defTabSz="685800"/>
            <a:r>
              <a:rPr lang="en-US" sz="1200" b="1" dirty="0">
                <a:solidFill>
                  <a:srgbClr val="505050"/>
                </a:solidFill>
                <a:latin typeface="Lucida Console" panose="020B0609040504020204" pitchFamily="49" charset="0"/>
                <a:ea typeface="Consolas" charset="0"/>
                <a:cs typeface="Consolas" charset="0"/>
              </a:rPr>
              <a:t>https://teams.microsoft.com/l/entity/&lt;appId&gt;/&lt;entityId&gt;?webUrl=&lt;entityWebUrl&gt;&amp;</a:t>
            </a:r>
          </a:p>
          <a:p>
            <a:pPr defTabSz="685800"/>
            <a:r>
              <a:rPr lang="en-US" sz="1200" b="1" dirty="0">
                <a:solidFill>
                  <a:srgbClr val="505050"/>
                </a:solidFill>
                <a:latin typeface="Lucida Console" panose="020B0609040504020204" pitchFamily="49" charset="0"/>
                <a:ea typeface="Consolas" charset="0"/>
                <a:cs typeface="Consolas" charset="0"/>
              </a:rPr>
              <a:t>                                                        label=&lt;</a:t>
            </a:r>
            <a:r>
              <a:rPr lang="en-US" sz="1200" b="1" dirty="0" err="1">
                <a:solidFill>
                  <a:srgbClr val="505050"/>
                </a:solidFill>
                <a:latin typeface="Lucida Console" panose="020B0609040504020204" pitchFamily="49" charset="0"/>
                <a:ea typeface="Consolas" charset="0"/>
                <a:cs typeface="Consolas" charset="0"/>
              </a:rPr>
              <a:t>entityLabel</a:t>
            </a:r>
            <a:r>
              <a:rPr lang="en-US" sz="1200" b="1" dirty="0">
                <a:solidFill>
                  <a:srgbClr val="505050"/>
                </a:solidFill>
                <a:latin typeface="Lucida Console" panose="020B0609040504020204" pitchFamily="49" charset="0"/>
                <a:ea typeface="Consolas" charset="0"/>
                <a:cs typeface="Consolas" charset="0"/>
              </a:rPr>
              <a:t>&gt;&amp;</a:t>
            </a:r>
          </a:p>
          <a:p>
            <a:pPr defTabSz="685800"/>
            <a:r>
              <a:rPr lang="en-US" sz="1200" b="1" dirty="0">
                <a:solidFill>
                  <a:srgbClr val="505050"/>
                </a:solidFill>
                <a:latin typeface="Lucida Console" panose="020B0609040504020204" pitchFamily="49" charset="0"/>
                <a:ea typeface="Consolas" charset="0"/>
                <a:cs typeface="Consolas" charset="0"/>
              </a:rPr>
              <a:t>                                                        context=&lt;context&gt;</a:t>
            </a:r>
          </a:p>
        </p:txBody>
      </p:sp>
    </p:spTree>
    <p:extLst>
      <p:ext uri="{BB962C8B-B14F-4D97-AF65-F5344CB8AC3E}">
        <p14:creationId xmlns:p14="http://schemas.microsoft.com/office/powerpoint/2010/main" val="29850287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E2F228-5A46-49EF-9A9F-1871E1DBB456}"/>
              </a:ext>
            </a:extLst>
          </p:cNvPr>
          <p:cNvSpPr>
            <a:spLocks noGrp="1"/>
          </p:cNvSpPr>
          <p:nvPr>
            <p:ph type="title"/>
          </p:nvPr>
        </p:nvSpPr>
        <p:spPr/>
        <p:txBody>
          <a:bodyPr/>
          <a:lstStyle/>
          <a:p>
            <a:endParaRPr lang="en-US"/>
          </a:p>
        </p:txBody>
      </p:sp>
      <p:pic>
        <p:nvPicPr>
          <p:cNvPr id="3" name="Picture 2"/>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3210149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Agenda</a:t>
            </a:r>
            <a:endParaRPr lang="en-US" dirty="0"/>
          </a:p>
        </p:txBody>
      </p:sp>
      <p:sp>
        <p:nvSpPr>
          <p:cNvPr id="3" name="Content Placeholder 2"/>
          <p:cNvSpPr>
            <a:spLocks noGrp="1"/>
          </p:cNvSpPr>
          <p:nvPr>
            <p:ph idx="1"/>
          </p:nvPr>
        </p:nvSpPr>
        <p:spPr/>
        <p:txBody>
          <a:bodyPr>
            <a:normAutofit/>
          </a:bodyPr>
          <a:lstStyle/>
          <a:p>
            <a:pPr lvl="0"/>
            <a:r>
              <a:rPr lang="en-US" sz="2400" dirty="0"/>
              <a:t>Understanding the Teams Service, Teams and Channels</a:t>
            </a:r>
          </a:p>
          <a:p>
            <a:pPr lvl="0"/>
            <a:r>
              <a:rPr lang="en-US" sz="2400" dirty="0"/>
              <a:t>Developing Team Apps with Tabs, Bots and Connectors</a:t>
            </a:r>
          </a:p>
          <a:p>
            <a:pPr lvl="0"/>
            <a:r>
              <a:rPr lang="en-US" sz="2400" dirty="0"/>
              <a:t>Developing a Teams App using App Studio</a:t>
            </a:r>
          </a:p>
          <a:p>
            <a:pPr lvl="0"/>
            <a:r>
              <a:rPr lang="en-US" sz="2400" dirty="0"/>
              <a:t>Developing a Teams App using Visual Studio and C#</a:t>
            </a:r>
          </a:p>
          <a:p>
            <a:pPr lvl="0"/>
            <a:r>
              <a:rPr lang="en-US" sz="2400" dirty="0"/>
              <a:t>Developing a Teams App using Node</a:t>
            </a:r>
            <a:r>
              <a:rPr lang="en-US" sz="2400"/>
              <a:t>.js</a:t>
            </a:r>
            <a:endParaRPr lang="en-US" sz="2400" dirty="0"/>
          </a:p>
          <a:p>
            <a:r>
              <a:rPr lang="en-US" sz="2400" dirty="0"/>
              <a:t>Packaging and Publishing a Microsoft Teams App</a:t>
            </a:r>
          </a:p>
        </p:txBody>
      </p:sp>
    </p:spTree>
    <p:extLst>
      <p:ext uri="{BB962C8B-B14F-4D97-AF65-F5344CB8AC3E}">
        <p14:creationId xmlns:p14="http://schemas.microsoft.com/office/powerpoint/2010/main" val="18141284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Building a Great Tabs experience</a:t>
            </a:r>
          </a:p>
        </p:txBody>
      </p:sp>
      <p:sp>
        <p:nvSpPr>
          <p:cNvPr id="4" name="Content Placeholder 3">
            <a:extLst>
              <a:ext uri="{FF2B5EF4-FFF2-40B4-BE49-F238E27FC236}">
                <a16:creationId xmlns:a16="http://schemas.microsoft.com/office/drawing/2014/main" id="{B20ECC93-48F3-4992-A571-6510816C3E7C}"/>
              </a:ext>
            </a:extLst>
          </p:cNvPr>
          <p:cNvSpPr>
            <a:spLocks noGrp="1"/>
          </p:cNvSpPr>
          <p:nvPr>
            <p:ph idx="1"/>
          </p:nvPr>
        </p:nvSpPr>
        <p:spPr/>
        <p:txBody>
          <a:bodyPr>
            <a:normAutofit/>
          </a:bodyPr>
          <a:lstStyle/>
          <a:p>
            <a:r>
              <a:rPr lang="en-US" sz="2400" dirty="0"/>
              <a:t>Configurable Tabs</a:t>
            </a:r>
          </a:p>
          <a:p>
            <a:pPr lvl="1"/>
            <a:r>
              <a:rPr lang="en-US" sz="2000" dirty="0"/>
              <a:t>In channel, tabs allow user to configure view to relevant content</a:t>
            </a:r>
          </a:p>
          <a:p>
            <a:pPr lvl="1"/>
            <a:r>
              <a:rPr lang="en-US" sz="2000" dirty="0"/>
              <a:t>Content should be the same for all users – leverage collaboration</a:t>
            </a:r>
          </a:p>
          <a:p>
            <a:pPr lvl="1"/>
            <a:r>
              <a:rPr lang="en-US" sz="2000" dirty="0"/>
              <a:t>Content should be locked – don’t allow users to browse away</a:t>
            </a:r>
          </a:p>
          <a:p>
            <a:endParaRPr lang="en-US" sz="2400" dirty="0"/>
          </a:p>
          <a:p>
            <a:r>
              <a:rPr lang="en-US" sz="2400" dirty="0"/>
              <a:t>Static Tabs</a:t>
            </a:r>
          </a:p>
          <a:p>
            <a:pPr lvl="1"/>
            <a:r>
              <a:rPr lang="en-US" sz="2000" dirty="0"/>
              <a:t>In personal scope, this content should be the relevant for either the all-up app (e.g. Help, FAQ, forums) or for a personal view of the experience</a:t>
            </a:r>
          </a:p>
          <a:p>
            <a:endParaRPr lang="en-US" sz="2400" dirty="0"/>
          </a:p>
          <a:p>
            <a:endParaRPr lang="en-US" sz="2400" dirty="0"/>
          </a:p>
        </p:txBody>
      </p:sp>
    </p:spTree>
    <p:extLst>
      <p:ext uri="{BB962C8B-B14F-4D97-AF65-F5344CB8AC3E}">
        <p14:creationId xmlns:p14="http://schemas.microsoft.com/office/powerpoint/2010/main" val="987158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Connectors with Actionable Messages</a:t>
            </a:r>
          </a:p>
        </p:txBody>
      </p:sp>
      <p:sp>
        <p:nvSpPr>
          <p:cNvPr id="4" name="Content Placeholder 3">
            <a:extLst>
              <a:ext uri="{FF2B5EF4-FFF2-40B4-BE49-F238E27FC236}">
                <a16:creationId xmlns:a16="http://schemas.microsoft.com/office/drawing/2014/main" id="{9D156C85-55C2-4212-B8B8-71F9266F3B57}"/>
              </a:ext>
            </a:extLst>
          </p:cNvPr>
          <p:cNvSpPr>
            <a:spLocks noGrp="1"/>
          </p:cNvSpPr>
          <p:nvPr>
            <p:ph idx="1"/>
          </p:nvPr>
        </p:nvSpPr>
        <p:spPr/>
        <p:txBody>
          <a:bodyPr>
            <a:normAutofit/>
          </a:bodyPr>
          <a:lstStyle/>
          <a:p>
            <a:r>
              <a:rPr lang="en-US" sz="2000" dirty="0"/>
              <a:t>Push rich interactive cards into channels</a:t>
            </a:r>
          </a:p>
          <a:p>
            <a:r>
              <a:rPr lang="en-US" sz="2000" dirty="0"/>
              <a:t>Fully supported in both Teams and Outlook</a:t>
            </a:r>
          </a:p>
          <a:p>
            <a:r>
              <a:rPr lang="en-US" sz="2000" dirty="0"/>
              <a:t>Users can take quick actions (e.g. comment or set a date)</a:t>
            </a:r>
          </a:p>
          <a:p>
            <a:r>
              <a:rPr lang="en-US" sz="2000" dirty="0"/>
              <a:t>Uses incoming webhook API</a:t>
            </a:r>
          </a:p>
          <a:p>
            <a:endParaRPr lang="en-US" sz="2000" dirty="0"/>
          </a:p>
          <a:p>
            <a:endParaRPr lang="en-US" sz="2000" dirty="0"/>
          </a:p>
        </p:txBody>
      </p:sp>
      <p:pic>
        <p:nvPicPr>
          <p:cNvPr id="19" name="Picture Placeholder 22">
            <a:extLst>
              <a:ext uri="{FF2B5EF4-FFF2-40B4-BE49-F238E27FC236}">
                <a16:creationId xmlns:a16="http://schemas.microsoft.com/office/drawing/2014/main" id="{A3ECFF6B-659D-4C1B-99A1-8AD2CA1B79E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t="-230"/>
          <a:stretch/>
        </p:blipFill>
        <p:spPr>
          <a:xfrm>
            <a:off x="838200" y="3276600"/>
            <a:ext cx="4033912" cy="3233057"/>
          </a:xfrm>
          <a:prstGeom prst="rect">
            <a:avLst/>
          </a:prstGeom>
          <a:ln>
            <a:solidFill>
              <a:schemeClr val="tx1">
                <a:lumMod val="50000"/>
                <a:lumOff val="50000"/>
              </a:schemeClr>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051810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Office 365 Connectors</a:t>
            </a:r>
          </a:p>
        </p:txBody>
      </p:sp>
      <p:sp>
        <p:nvSpPr>
          <p:cNvPr id="3" name="Content Placeholder 2">
            <a:extLst>
              <a:ext uri="{FF2B5EF4-FFF2-40B4-BE49-F238E27FC236}">
                <a16:creationId xmlns:a16="http://schemas.microsoft.com/office/drawing/2014/main" id="{ABE0300E-DF1F-4021-93AE-C5AC2E0008AF}"/>
              </a:ext>
            </a:extLst>
          </p:cNvPr>
          <p:cNvSpPr>
            <a:spLocks noGrp="1"/>
          </p:cNvSpPr>
          <p:nvPr>
            <p:ph idx="1"/>
          </p:nvPr>
        </p:nvSpPr>
        <p:spPr/>
        <p:txBody>
          <a:bodyPr>
            <a:normAutofit/>
          </a:bodyPr>
          <a:lstStyle/>
          <a:p>
            <a:r>
              <a:rPr lang="en-US" sz="2400" dirty="0"/>
              <a:t>Leverage webhooks to send activity into Teams</a:t>
            </a:r>
          </a:p>
          <a:p>
            <a:pPr lvl="1"/>
            <a:r>
              <a:rPr lang="en-US" sz="2000" dirty="0"/>
              <a:t>Build connector, registering on the Connector Developer Portal</a:t>
            </a:r>
          </a:p>
          <a:p>
            <a:pPr lvl="1"/>
            <a:r>
              <a:rPr lang="en-US" sz="2000" dirty="0"/>
              <a:t>Simply add Connector ID to </a:t>
            </a:r>
            <a:r>
              <a:rPr lang="en-US" sz="2000" dirty="0" err="1"/>
              <a:t>manifest.json</a:t>
            </a:r>
            <a:endParaRPr lang="en-US" sz="2000" dirty="0"/>
          </a:p>
          <a:p>
            <a:pPr lvl="1"/>
            <a:r>
              <a:rPr lang="en-US" sz="2000" dirty="0"/>
              <a:t>Leverage Actionable Messages to allow inline work commands</a:t>
            </a:r>
          </a:p>
          <a:p>
            <a:endParaRPr lang="en-US" sz="2400" dirty="0"/>
          </a:p>
        </p:txBody>
      </p:sp>
      <p:pic>
        <p:nvPicPr>
          <p:cNvPr id="1026" name="Picture 2" descr="A screenshot of an actionable message in Microsoft Teams"/>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143000" y="3210232"/>
            <a:ext cx="5441986" cy="350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585960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dia Placeholder 1"/>
          <p:cNvSpPr>
            <a:spLocks noGrp="1"/>
          </p:cNvSpPr>
          <p:nvPr>
            <p:ph type="media" sz="quarter" idx="10"/>
          </p:nvPr>
        </p:nvSpPr>
        <p:spPr/>
      </p:sp>
      <p:pic>
        <p:nvPicPr>
          <p:cNvPr id="3" name="Picture 2"/>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1637077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dia Placeholder 1"/>
          <p:cNvSpPr>
            <a:spLocks noGrp="1"/>
          </p:cNvSpPr>
          <p:nvPr>
            <p:ph type="media" sz="quarter" idx="10"/>
          </p:nvPr>
        </p:nvSpPr>
        <p:spPr/>
      </p:sp>
      <p:pic>
        <p:nvPicPr>
          <p:cNvPr id="3" name="Picture 2"/>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3972084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dia Placeholder 1"/>
          <p:cNvSpPr>
            <a:spLocks noGrp="1"/>
          </p:cNvSpPr>
          <p:nvPr>
            <p:ph type="media" sz="quarter" idx="10"/>
          </p:nvPr>
        </p:nvSpPr>
        <p:spPr/>
      </p:sp>
      <p:pic>
        <p:nvPicPr>
          <p:cNvPr id="3" name="Picture 2"/>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3197973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Bots</a:t>
            </a:r>
          </a:p>
        </p:txBody>
      </p:sp>
      <p:sp>
        <p:nvSpPr>
          <p:cNvPr id="8" name="Content Placeholder 7">
            <a:extLst>
              <a:ext uri="{FF2B5EF4-FFF2-40B4-BE49-F238E27FC236}">
                <a16:creationId xmlns:a16="http://schemas.microsoft.com/office/drawing/2014/main" id="{F1F9BC51-D3DC-43DB-8998-A9E9FE0763F3}"/>
              </a:ext>
            </a:extLst>
          </p:cNvPr>
          <p:cNvSpPr>
            <a:spLocks noGrp="1"/>
          </p:cNvSpPr>
          <p:nvPr>
            <p:ph idx="1"/>
          </p:nvPr>
        </p:nvSpPr>
        <p:spPr/>
        <p:txBody>
          <a:bodyPr>
            <a:normAutofit/>
          </a:bodyPr>
          <a:lstStyle/>
          <a:p>
            <a:r>
              <a:rPr lang="en-US" sz="1800" dirty="0"/>
              <a:t>Bot is app with automated interaction in Team with conversations or 1:1</a:t>
            </a:r>
          </a:p>
          <a:p>
            <a:r>
              <a:rPr lang="en-US" sz="1800" dirty="0"/>
              <a:t>Built using Microsoft Bot Framework</a:t>
            </a:r>
          </a:p>
          <a:p>
            <a:r>
              <a:rPr lang="en-US" sz="1800" dirty="0"/>
              <a:t>Complete tasks via basic commands, menu or natural language</a:t>
            </a:r>
          </a:p>
          <a:p>
            <a:r>
              <a:rPr lang="en-US" sz="1800" dirty="0"/>
              <a:t>Rich Microsoft Teams features, e.g.</a:t>
            </a:r>
          </a:p>
          <a:p>
            <a:pPr lvl="1"/>
            <a:r>
              <a:rPr lang="en-US" sz="1400" dirty="0"/>
              <a:t>Input menus</a:t>
            </a:r>
          </a:p>
          <a:p>
            <a:pPr lvl="1"/>
            <a:r>
              <a:rPr lang="en-US" sz="1400" dirty="0"/>
              <a:t>Dynamic message updates</a:t>
            </a:r>
          </a:p>
          <a:p>
            <a:pPr lvl="1"/>
            <a:r>
              <a:rPr lang="en-US" sz="1400" dirty="0"/>
              <a:t>Integrate with tabs</a:t>
            </a:r>
          </a:p>
          <a:p>
            <a:endParaRPr lang="en-US" sz="1800" dirty="0"/>
          </a:p>
        </p:txBody>
      </p:sp>
      <p:pic>
        <p:nvPicPr>
          <p:cNvPr id="23" name="Picture Placeholder 18">
            <a:extLst>
              <a:ext uri="{FF2B5EF4-FFF2-40B4-BE49-F238E27FC236}">
                <a16:creationId xmlns:a16="http://schemas.microsoft.com/office/drawing/2014/main" id="{24BADE66-D3B3-4776-99B4-3C078AC5085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t="-659" b="-789"/>
          <a:stretch/>
        </p:blipFill>
        <p:spPr>
          <a:xfrm>
            <a:off x="4648200" y="3060959"/>
            <a:ext cx="4323905" cy="3585490"/>
          </a:xfrm>
          <a:prstGeom prst="rect">
            <a:avLst/>
          </a:prstGeom>
          <a:ln>
            <a:solidFill>
              <a:schemeClr val="tx1">
                <a:lumMod val="65000"/>
                <a:lumOff val="35000"/>
              </a:schemeClr>
            </a:solidFill>
          </a:ln>
        </p:spPr>
      </p:pic>
    </p:spTree>
    <p:extLst>
      <p:ext uri="{BB962C8B-B14F-4D97-AF65-F5344CB8AC3E}">
        <p14:creationId xmlns:p14="http://schemas.microsoft.com/office/powerpoint/2010/main" val="130593455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7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Bots</a:t>
            </a:r>
          </a:p>
        </p:txBody>
      </p:sp>
      <p:sp>
        <p:nvSpPr>
          <p:cNvPr id="4" name="Content Placeholder 3">
            <a:extLst>
              <a:ext uri="{FF2B5EF4-FFF2-40B4-BE49-F238E27FC236}">
                <a16:creationId xmlns:a16="http://schemas.microsoft.com/office/drawing/2014/main" id="{316B9FF1-DAD9-493F-8470-6EDEB7FCB465}"/>
              </a:ext>
            </a:extLst>
          </p:cNvPr>
          <p:cNvSpPr>
            <a:spLocks noGrp="1"/>
          </p:cNvSpPr>
          <p:nvPr>
            <p:ph idx="1"/>
          </p:nvPr>
        </p:nvSpPr>
        <p:spPr/>
        <p:txBody>
          <a:bodyPr>
            <a:normAutofit/>
          </a:bodyPr>
          <a:lstStyle/>
          <a:p>
            <a:r>
              <a:rPr lang="en-US" sz="2000" dirty="0"/>
              <a:t>Based on Web Service you create and host</a:t>
            </a:r>
          </a:p>
          <a:p>
            <a:pPr lvl="1"/>
            <a:r>
              <a:rPr lang="en-US" sz="1800" dirty="0"/>
              <a:t>Use whatever web technology you prefer </a:t>
            </a:r>
          </a:p>
          <a:p>
            <a:pPr lvl="1"/>
            <a:r>
              <a:rPr lang="en-US" sz="1800" dirty="0"/>
              <a:t>Extra support for using Node.js or .NET on Azure</a:t>
            </a:r>
          </a:p>
          <a:p>
            <a:r>
              <a:rPr lang="en-US" sz="2000" dirty="0"/>
              <a:t>Built using Microsoft Bot Framework</a:t>
            </a:r>
          </a:p>
          <a:p>
            <a:pPr lvl="1"/>
            <a:r>
              <a:rPr lang="en-US" sz="1800" dirty="0"/>
              <a:t>Call REST APIs directly or use libraries for Node.js and .NET</a:t>
            </a:r>
          </a:p>
          <a:p>
            <a:pPr lvl="1"/>
            <a:r>
              <a:rPr lang="en-US" sz="1800" dirty="0"/>
              <a:t>New Microsoft Teams Extension libraries (Node.js and .NET) provide channel-specific functionality</a:t>
            </a:r>
          </a:p>
          <a:p>
            <a:endParaRPr lang="en-US" sz="2000" dirty="0"/>
          </a:p>
        </p:txBody>
      </p:sp>
      <p:pic>
        <p:nvPicPr>
          <p:cNvPr id="23" name="Picture Placeholder 18">
            <a:extLst>
              <a:ext uri="{FF2B5EF4-FFF2-40B4-BE49-F238E27FC236}">
                <a16:creationId xmlns:a16="http://schemas.microsoft.com/office/drawing/2014/main" id="{083A346C-FDAD-482B-9D3B-322F20F0088F}"/>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t="-659" b="-789"/>
          <a:stretch/>
        </p:blipFill>
        <p:spPr>
          <a:xfrm>
            <a:off x="5410200" y="3807219"/>
            <a:ext cx="3610897" cy="2994246"/>
          </a:xfrm>
          <a:prstGeom prst="rect">
            <a:avLst/>
          </a:prstGeom>
        </p:spPr>
      </p:pic>
    </p:spTree>
    <p:extLst>
      <p:ext uri="{BB962C8B-B14F-4D97-AF65-F5344CB8AC3E}">
        <p14:creationId xmlns:p14="http://schemas.microsoft.com/office/powerpoint/2010/main" val="10101638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7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Bots – Getting up and running</a:t>
            </a:r>
          </a:p>
        </p:txBody>
      </p:sp>
      <p:sp>
        <p:nvSpPr>
          <p:cNvPr id="3" name="Content Placeholder 2">
            <a:extLst>
              <a:ext uri="{FF2B5EF4-FFF2-40B4-BE49-F238E27FC236}">
                <a16:creationId xmlns:a16="http://schemas.microsoft.com/office/drawing/2014/main" id="{E0EC3526-97C3-44E2-A685-DBD4392D4302}"/>
              </a:ext>
            </a:extLst>
          </p:cNvPr>
          <p:cNvSpPr>
            <a:spLocks noGrp="1"/>
          </p:cNvSpPr>
          <p:nvPr>
            <p:ph idx="1"/>
          </p:nvPr>
        </p:nvSpPr>
        <p:spPr/>
        <p:txBody>
          <a:bodyPr>
            <a:normAutofit/>
          </a:bodyPr>
          <a:lstStyle/>
          <a:p>
            <a:r>
              <a:rPr lang="en-US" sz="2400" dirty="0"/>
              <a:t>Set up basic development environment</a:t>
            </a:r>
          </a:p>
          <a:p>
            <a:pPr lvl="1"/>
            <a:r>
              <a:rPr lang="en-US" sz="2000" dirty="0"/>
              <a:t>Install Bot Builder </a:t>
            </a:r>
          </a:p>
          <a:p>
            <a:pPr lvl="1"/>
            <a:r>
              <a:rPr lang="en-US" sz="2000" dirty="0"/>
              <a:t>Install Microsoft Teams extension SDKs for chosen language</a:t>
            </a:r>
          </a:p>
          <a:p>
            <a:endParaRPr lang="en-US" sz="2400" dirty="0"/>
          </a:p>
          <a:p>
            <a:r>
              <a:rPr lang="en-US" sz="2400" dirty="0"/>
              <a:t>Leverage existing samples</a:t>
            </a:r>
          </a:p>
          <a:p>
            <a:pPr lvl="1"/>
            <a:r>
              <a:rPr lang="en-US" sz="2000" dirty="0"/>
              <a:t>Bot Framework sample </a:t>
            </a:r>
          </a:p>
          <a:p>
            <a:pPr lvl="1"/>
            <a:r>
              <a:rPr lang="en-US" sz="2000" dirty="0"/>
              <a:t>Teams Getting Started sample</a:t>
            </a:r>
          </a:p>
          <a:p>
            <a:endParaRPr lang="en-US" sz="2400" dirty="0"/>
          </a:p>
          <a:p>
            <a:r>
              <a:rPr lang="en-US" sz="2400" dirty="0"/>
              <a:t>Run locally to test in the Bot Emulator</a:t>
            </a:r>
          </a:p>
        </p:txBody>
      </p:sp>
    </p:spTree>
    <p:extLst>
      <p:ext uri="{BB962C8B-B14F-4D97-AF65-F5344CB8AC3E}">
        <p14:creationId xmlns:p14="http://schemas.microsoft.com/office/powerpoint/2010/main" val="20657262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Bots - Getting Teams-ready</a:t>
            </a:r>
          </a:p>
        </p:txBody>
      </p:sp>
      <p:sp>
        <p:nvSpPr>
          <p:cNvPr id="4" name="Content Placeholder 3">
            <a:extLst>
              <a:ext uri="{FF2B5EF4-FFF2-40B4-BE49-F238E27FC236}">
                <a16:creationId xmlns:a16="http://schemas.microsoft.com/office/drawing/2014/main" id="{4FAC6A35-04AF-4055-8E0C-359103A2FF32}"/>
              </a:ext>
            </a:extLst>
          </p:cNvPr>
          <p:cNvSpPr>
            <a:spLocks noGrp="1"/>
          </p:cNvSpPr>
          <p:nvPr>
            <p:ph idx="1"/>
          </p:nvPr>
        </p:nvSpPr>
        <p:spPr/>
        <p:txBody>
          <a:bodyPr>
            <a:noAutofit/>
          </a:bodyPr>
          <a:lstStyle/>
          <a:p>
            <a:r>
              <a:rPr lang="en-US" sz="2400" dirty="0"/>
              <a:t>Register your bot in the Bot Framework Dev Portal</a:t>
            </a:r>
          </a:p>
          <a:p>
            <a:pPr lvl="1"/>
            <a:r>
              <a:rPr lang="en-US" sz="2000" dirty="0"/>
              <a:t>Set a unique bot name and handle</a:t>
            </a:r>
          </a:p>
          <a:p>
            <a:pPr lvl="1"/>
            <a:r>
              <a:rPr lang="en-US" sz="2000" dirty="0"/>
              <a:t>Set your bot Endpoint – your hosted domain, or your debug instance (we recommend </a:t>
            </a:r>
            <a:r>
              <a:rPr lang="en-US" sz="2000" dirty="0" err="1"/>
              <a:t>Ngrok</a:t>
            </a:r>
            <a:r>
              <a:rPr lang="en-US" sz="2000" dirty="0"/>
              <a:t>)</a:t>
            </a:r>
          </a:p>
          <a:p>
            <a:pPr lvl="1"/>
            <a:r>
              <a:rPr lang="en-US" sz="2000" dirty="0"/>
              <a:t>Create an </a:t>
            </a:r>
            <a:r>
              <a:rPr lang="en-US" sz="2000" dirty="0" err="1"/>
              <a:t>AppID</a:t>
            </a:r>
            <a:r>
              <a:rPr lang="en-US" sz="2000" dirty="0"/>
              <a:t> (aka </a:t>
            </a:r>
            <a:r>
              <a:rPr lang="en-US" sz="2000" dirty="0" err="1"/>
              <a:t>BotID</a:t>
            </a:r>
            <a:r>
              <a:rPr lang="en-US" sz="2000" dirty="0"/>
              <a:t>) and Password</a:t>
            </a:r>
          </a:p>
          <a:p>
            <a:pPr lvl="1"/>
            <a:r>
              <a:rPr lang="en-US" sz="2000" dirty="0"/>
              <a:t>Add Microsoft Teams as a Channel</a:t>
            </a:r>
          </a:p>
          <a:p>
            <a:pPr lvl="1"/>
            <a:r>
              <a:rPr lang="en-US" sz="2000" dirty="0"/>
              <a:t>Note: for 1:1 bot, you may reference your bot directly via its </a:t>
            </a:r>
            <a:r>
              <a:rPr lang="en-US" sz="2000" dirty="0" err="1"/>
              <a:t>AppID</a:t>
            </a:r>
            <a:endParaRPr lang="en-US" sz="2000" dirty="0"/>
          </a:p>
          <a:p>
            <a:pPr lvl="1"/>
            <a:r>
              <a:rPr lang="en-US" sz="2000" dirty="0"/>
              <a:t>Enter your </a:t>
            </a:r>
            <a:r>
              <a:rPr lang="en-US" sz="2000" dirty="0" err="1"/>
              <a:t>AppID</a:t>
            </a:r>
            <a:r>
              <a:rPr lang="en-US" sz="2000" dirty="0"/>
              <a:t> and Password into your Development environment</a:t>
            </a:r>
          </a:p>
          <a:p>
            <a:pPr lvl="1"/>
            <a:r>
              <a:rPr lang="en-US" sz="2000" dirty="0"/>
              <a:t>Build and publish or run locally with </a:t>
            </a:r>
            <a:r>
              <a:rPr lang="en-US" sz="2000" dirty="0" err="1"/>
              <a:t>Ngrok</a:t>
            </a:r>
            <a:endParaRPr lang="en-US" sz="2000" dirty="0"/>
          </a:p>
          <a:p>
            <a:endParaRPr lang="en-US" sz="2400" dirty="0"/>
          </a:p>
          <a:p>
            <a:endParaRPr lang="en-US" sz="2400" dirty="0"/>
          </a:p>
          <a:p>
            <a:endParaRPr lang="en-US" sz="2400" dirty="0"/>
          </a:p>
        </p:txBody>
      </p:sp>
    </p:spTree>
    <p:extLst>
      <p:ext uri="{BB962C8B-B14F-4D97-AF65-F5344CB8AC3E}">
        <p14:creationId xmlns:p14="http://schemas.microsoft.com/office/powerpoint/2010/main" val="1275766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4439B4-A9D9-462C-B15F-30C9C3116405}"/>
              </a:ext>
            </a:extLst>
          </p:cNvPr>
          <p:cNvSpPr>
            <a:spLocks noGrp="1"/>
          </p:cNvSpPr>
          <p:nvPr>
            <p:ph type="title"/>
          </p:nvPr>
        </p:nvSpPr>
        <p:spPr/>
        <p:txBody>
          <a:bodyPr/>
          <a:lstStyle/>
          <a:p>
            <a:r>
              <a:rPr lang="en-US" dirty="0"/>
              <a:t>Introduction to Microsoft Teams</a:t>
            </a:r>
          </a:p>
        </p:txBody>
      </p:sp>
      <p:sp>
        <p:nvSpPr>
          <p:cNvPr id="5" name="Content Placeholder 4">
            <a:extLst>
              <a:ext uri="{FF2B5EF4-FFF2-40B4-BE49-F238E27FC236}">
                <a16:creationId xmlns:a16="http://schemas.microsoft.com/office/drawing/2014/main" id="{0409AC91-C40F-4A4C-8539-630AC0FDAF18}"/>
              </a:ext>
            </a:extLst>
          </p:cNvPr>
          <p:cNvSpPr>
            <a:spLocks noGrp="1"/>
          </p:cNvSpPr>
          <p:nvPr>
            <p:ph idx="1"/>
          </p:nvPr>
        </p:nvSpPr>
        <p:spPr/>
        <p:txBody>
          <a:bodyPr>
            <a:normAutofit/>
          </a:bodyPr>
          <a:lstStyle/>
          <a:p>
            <a:r>
              <a:rPr lang="en-US" sz="2000" dirty="0"/>
              <a:t>Microsoft Teams is a Chat-based Workspace Service</a:t>
            </a:r>
          </a:p>
          <a:p>
            <a:pPr lvl="1"/>
            <a:r>
              <a:rPr lang="en-US" sz="1800" dirty="0"/>
              <a:t>Based on an evolved version of Skype for Business</a:t>
            </a:r>
          </a:p>
          <a:p>
            <a:pPr lvl="1"/>
            <a:r>
              <a:rPr lang="en-US" sz="1800" dirty="0"/>
              <a:t>Created by Microsoft to compete against Slack</a:t>
            </a:r>
          </a:p>
          <a:p>
            <a:pPr lvl="1"/>
            <a:r>
              <a:rPr lang="en-US" sz="1800" dirty="0"/>
              <a:t>Provides deep integration with Office 365</a:t>
            </a:r>
          </a:p>
          <a:p>
            <a:pPr lvl="1"/>
            <a:r>
              <a:rPr lang="en-US" sz="1800" dirty="0"/>
              <a:t>Offers native apps for Windows 10, Mac, iOS, Android </a:t>
            </a:r>
            <a:r>
              <a:rPr lang="en-US" sz="1400" dirty="0"/>
              <a:t>and</a:t>
            </a:r>
            <a:r>
              <a:rPr lang="en-US" sz="1800" dirty="0"/>
              <a:t> </a:t>
            </a:r>
            <a:r>
              <a:rPr lang="en-US" sz="1000" b="1" dirty="0">
                <a:solidFill>
                  <a:schemeClr val="tx1">
                    <a:lumMod val="50000"/>
                    <a:lumOff val="50000"/>
                  </a:schemeClr>
                </a:solidFill>
              </a:rPr>
              <a:t>Windows Phone</a:t>
            </a:r>
            <a:endParaRPr lang="en-US" sz="1800" b="1" dirty="0">
              <a:solidFill>
                <a:schemeClr val="tx1">
                  <a:lumMod val="50000"/>
                  <a:lumOff val="50000"/>
                </a:schemeClr>
              </a:solidFill>
            </a:endParaRPr>
          </a:p>
        </p:txBody>
      </p:sp>
      <p:pic>
        <p:nvPicPr>
          <p:cNvPr id="6" name="Picture 5">
            <a:extLst>
              <a:ext uri="{FF2B5EF4-FFF2-40B4-BE49-F238E27FC236}">
                <a16:creationId xmlns:a16="http://schemas.microsoft.com/office/drawing/2014/main" id="{FF7563A9-42F0-4A29-95D3-17429F89DE21}"/>
              </a:ext>
            </a:extLst>
          </p:cNvPr>
          <p:cNvPicPr>
            <a:picLocks noChangeAspect="1"/>
          </p:cNvPicPr>
          <p:nvPr/>
        </p:nvPicPr>
        <p:blipFill rotWithShape="1">
          <a:blip r:embed="rId2"/>
          <a:srcRect b="27316"/>
          <a:stretch/>
        </p:blipFill>
        <p:spPr>
          <a:xfrm>
            <a:off x="990600" y="3352800"/>
            <a:ext cx="7128934" cy="2914650"/>
          </a:xfrm>
          <a:prstGeom prst="rect">
            <a:avLst/>
          </a:prstGeom>
          <a:ln>
            <a:solidFill>
              <a:schemeClr val="tx1">
                <a:lumMod val="65000"/>
                <a:lumOff val="35000"/>
              </a:schemeClr>
            </a:solidFill>
          </a:ln>
        </p:spPr>
      </p:pic>
    </p:spTree>
    <p:extLst>
      <p:ext uri="{BB962C8B-B14F-4D97-AF65-F5344CB8AC3E}">
        <p14:creationId xmlns:p14="http://schemas.microsoft.com/office/powerpoint/2010/main" val="168320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Bots - Accessing in Teams</a:t>
            </a:r>
          </a:p>
        </p:txBody>
      </p:sp>
      <p:sp>
        <p:nvSpPr>
          <p:cNvPr id="5" name="Content Placeholder 4">
            <a:extLst>
              <a:ext uri="{FF2B5EF4-FFF2-40B4-BE49-F238E27FC236}">
                <a16:creationId xmlns:a16="http://schemas.microsoft.com/office/drawing/2014/main" id="{381887A7-4725-4353-A412-B0C2D8EDC54B}"/>
              </a:ext>
            </a:extLst>
          </p:cNvPr>
          <p:cNvSpPr>
            <a:spLocks noGrp="1"/>
          </p:cNvSpPr>
          <p:nvPr>
            <p:ph idx="1"/>
          </p:nvPr>
        </p:nvSpPr>
        <p:spPr/>
        <p:txBody>
          <a:bodyPr>
            <a:normAutofit/>
          </a:bodyPr>
          <a:lstStyle/>
          <a:p>
            <a:r>
              <a:rPr lang="en-US" sz="2000" dirty="0"/>
              <a:t>Create a Teams App Manifest</a:t>
            </a:r>
          </a:p>
          <a:p>
            <a:pPr lvl="1"/>
            <a:r>
              <a:rPr lang="en-US" sz="1600" dirty="0"/>
              <a:t>Microsoft provides </a:t>
            </a:r>
            <a:r>
              <a:rPr lang="en-US" sz="1600" dirty="0" err="1"/>
              <a:t>SimpleBot</a:t>
            </a:r>
            <a:r>
              <a:rPr lang="en-US" sz="1600" dirty="0"/>
              <a:t> package </a:t>
            </a:r>
          </a:p>
          <a:p>
            <a:pPr lvl="1"/>
            <a:r>
              <a:rPr lang="en-US" sz="1600" dirty="0" err="1"/>
              <a:t>SimpleBot</a:t>
            </a:r>
            <a:r>
              <a:rPr lang="en-US" sz="1600" dirty="0"/>
              <a:t> has manifest with sample icons</a:t>
            </a:r>
          </a:p>
          <a:p>
            <a:pPr lvl="1"/>
            <a:r>
              <a:rPr lang="en-US" sz="1600" dirty="0"/>
              <a:t>Add your </a:t>
            </a:r>
            <a:r>
              <a:rPr lang="en-US" sz="1600" dirty="0" err="1"/>
              <a:t>BotID</a:t>
            </a:r>
            <a:r>
              <a:rPr lang="en-US" sz="1600" dirty="0"/>
              <a:t> in the Bots object</a:t>
            </a:r>
          </a:p>
          <a:p>
            <a:pPr lvl="1"/>
            <a:r>
              <a:rPr lang="en-US" sz="1600" dirty="0"/>
              <a:t>Sideload into a Team</a:t>
            </a:r>
          </a:p>
        </p:txBody>
      </p:sp>
      <p:sp>
        <p:nvSpPr>
          <p:cNvPr id="4" name="TextBox 3"/>
          <p:cNvSpPr txBox="1"/>
          <p:nvPr/>
        </p:nvSpPr>
        <p:spPr>
          <a:xfrm>
            <a:off x="5029200" y="1219200"/>
            <a:ext cx="3962400" cy="4899803"/>
          </a:xfrm>
          <a:prstGeom prst="rect">
            <a:avLst/>
          </a:prstGeom>
          <a:solidFill>
            <a:srgbClr val="FFFFFF"/>
          </a:solidFill>
          <a:ln>
            <a:solidFill>
              <a:schemeClr val="tx1"/>
            </a:solidFill>
          </a:ln>
        </p:spPr>
        <p:txBody>
          <a:bodyPr wrap="square" lIns="137160" tIns="109728" rIns="137160" bIns="109728" rtlCol="0">
            <a:spAutoFit/>
          </a:bodyPr>
          <a:lstStyle/>
          <a:p>
            <a:pPr defTabSz="685800"/>
            <a:r>
              <a:rPr lang="en-US" sz="800" b="1" dirty="0">
                <a:solidFill>
                  <a:srgbClr val="505050"/>
                </a:solidFill>
                <a:latin typeface="Lucida Console" panose="020B0609040504020204" pitchFamily="49" charset="0"/>
              </a:rPr>
              <a:t>{</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manifestVersion</a:t>
            </a:r>
            <a:r>
              <a:rPr lang="en-US" sz="800" b="1" dirty="0">
                <a:solidFill>
                  <a:srgbClr val="505050"/>
                </a:solidFill>
                <a:latin typeface="Lucida Console" panose="020B0609040504020204" pitchFamily="49" charset="0"/>
              </a:rPr>
              <a:t>": "1.0",</a:t>
            </a:r>
          </a:p>
          <a:p>
            <a:pPr defTabSz="685800"/>
            <a:r>
              <a:rPr lang="en-US" sz="800" b="1" dirty="0">
                <a:solidFill>
                  <a:srgbClr val="505050"/>
                </a:solidFill>
                <a:latin typeface="Lucida Console" panose="020B0609040504020204" pitchFamily="49" charset="0"/>
              </a:rPr>
              <a:t>  "version": "1.0.0",</a:t>
            </a:r>
          </a:p>
          <a:p>
            <a:pPr defTabSz="685800"/>
            <a:r>
              <a:rPr lang="en-US" sz="800" b="1" dirty="0">
                <a:solidFill>
                  <a:srgbClr val="505050"/>
                </a:solidFill>
                <a:latin typeface="Lucida Console" panose="020B0609040504020204" pitchFamily="49" charset="0"/>
              </a:rPr>
              <a:t>  “id": "%APP_GUID%",</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packageName</a:t>
            </a:r>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com.samples.samplebot</a:t>
            </a:r>
            <a:r>
              <a:rPr lang="en-US" sz="800" b="1" dirty="0">
                <a:solidFill>
                  <a:srgbClr val="505050"/>
                </a:solidFill>
                <a:latin typeface="Lucida Console" panose="020B0609040504020204" pitchFamily="49" charset="0"/>
              </a:rPr>
              <a:t>",</a:t>
            </a:r>
          </a:p>
          <a:p>
            <a:pPr defTabSz="685800"/>
            <a:r>
              <a:rPr lang="en-US" sz="800" b="1" dirty="0">
                <a:solidFill>
                  <a:srgbClr val="505050"/>
                </a:solidFill>
                <a:latin typeface="Lucida Console" panose="020B0609040504020204" pitchFamily="49" charset="0"/>
              </a:rPr>
              <a:t>  "developer": {</a:t>
            </a:r>
          </a:p>
          <a:p>
            <a:pPr defTabSz="685800"/>
            <a:r>
              <a:rPr lang="en-US" sz="800" b="1" dirty="0">
                <a:solidFill>
                  <a:srgbClr val="505050"/>
                </a:solidFill>
                <a:latin typeface="Lucida Console" panose="020B0609040504020204" pitchFamily="49" charset="0"/>
              </a:rPr>
              <a:t>    "name": "Microsoft",</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websiteUrl</a:t>
            </a:r>
            <a:r>
              <a:rPr lang="en-US" sz="800" b="1" dirty="0">
                <a:solidFill>
                  <a:srgbClr val="505050"/>
                </a:solidFill>
                <a:latin typeface="Lucida Console" panose="020B0609040504020204" pitchFamily="49" charset="0"/>
              </a:rPr>
              <a:t>": "https://www.microsoft.com",</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privacyUrl</a:t>
            </a:r>
            <a:r>
              <a:rPr lang="en-US" sz="800" b="1" dirty="0">
                <a:solidFill>
                  <a:srgbClr val="505050"/>
                </a:solidFill>
                <a:latin typeface="Lucida Console" panose="020B0609040504020204" pitchFamily="49" charset="0"/>
              </a:rPr>
              <a:t>": "https://www.microsoft.com/privacy",</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termsOfUseUrl</a:t>
            </a:r>
            <a:r>
              <a:rPr lang="en-US" sz="800" b="1" dirty="0">
                <a:solidFill>
                  <a:srgbClr val="505050"/>
                </a:solidFill>
                <a:latin typeface="Lucida Console" panose="020B0609040504020204" pitchFamily="49" charset="0"/>
              </a:rPr>
              <a:t>": "https://www.microsoft.com/termsofuse"</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"name": {</a:t>
            </a:r>
          </a:p>
          <a:p>
            <a:pPr defTabSz="685800"/>
            <a:r>
              <a:rPr lang="en-US" sz="800" b="1" dirty="0">
                <a:solidFill>
                  <a:srgbClr val="505050"/>
                </a:solidFill>
                <a:latin typeface="Lucida Console" panose="020B0609040504020204" pitchFamily="49" charset="0"/>
              </a:rPr>
              <a:t>    "short": "Sample Bot App"</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"description": {</a:t>
            </a:r>
          </a:p>
          <a:p>
            <a:pPr defTabSz="685800"/>
            <a:r>
              <a:rPr lang="en-US" sz="800" b="1" dirty="0">
                <a:solidFill>
                  <a:srgbClr val="505050"/>
                </a:solidFill>
                <a:latin typeface="Lucida Console" panose="020B0609040504020204" pitchFamily="49" charset="0"/>
              </a:rPr>
              <a:t>    "short": "This is a sample bot manifest",</a:t>
            </a:r>
          </a:p>
          <a:p>
            <a:pPr defTabSz="685800"/>
            <a:r>
              <a:rPr lang="en-US" sz="800" b="1" dirty="0">
                <a:solidFill>
                  <a:srgbClr val="505050"/>
                </a:solidFill>
                <a:latin typeface="Lucida Console" panose="020B0609040504020204" pitchFamily="49" charset="0"/>
              </a:rPr>
              <a:t>    "full": "This sample bot manifest has minimum info."</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"icons": {</a:t>
            </a:r>
          </a:p>
          <a:p>
            <a:pPr defTabSz="685800"/>
            <a:r>
              <a:rPr lang="en-US" sz="800" b="1" dirty="0">
                <a:solidFill>
                  <a:srgbClr val="505050"/>
                </a:solidFill>
                <a:latin typeface="Lucida Console" panose="020B0609040504020204" pitchFamily="49" charset="0"/>
              </a:rPr>
              <a:t>    "outline": "contoso20x20.png",</a:t>
            </a:r>
          </a:p>
          <a:p>
            <a:pPr defTabSz="685800"/>
            <a:r>
              <a:rPr lang="en-US" sz="800" b="1" dirty="0">
                <a:solidFill>
                  <a:srgbClr val="505050"/>
                </a:solidFill>
                <a:latin typeface="Lucida Console" panose="020B0609040504020204" pitchFamily="49" charset="0"/>
              </a:rPr>
              <a:t>    "color": "contoso96x96.png"</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accentColor</a:t>
            </a:r>
            <a:r>
              <a:rPr lang="en-US" sz="800" b="1" dirty="0">
                <a:solidFill>
                  <a:srgbClr val="505050"/>
                </a:solidFill>
                <a:latin typeface="Lucida Console" panose="020B0609040504020204" pitchFamily="49" charset="0"/>
              </a:rPr>
              <a:t>": "#60A18E",</a:t>
            </a:r>
          </a:p>
          <a:p>
            <a:pPr defTabSz="685800"/>
            <a:r>
              <a:rPr lang="en-US" sz="800" b="1" dirty="0">
                <a:solidFill>
                  <a:srgbClr val="505050"/>
                </a:solidFill>
                <a:latin typeface="Lucida Console" panose="020B0609040504020204" pitchFamily="49" charset="0"/>
              </a:rPr>
              <a:t>  "bots": [</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botId</a:t>
            </a:r>
            <a:r>
              <a:rPr lang="en-US" sz="800" b="1" dirty="0">
                <a:solidFill>
                  <a:srgbClr val="505050"/>
                </a:solidFill>
                <a:latin typeface="Lucida Console" panose="020B0609040504020204" pitchFamily="49" charset="0"/>
              </a:rPr>
              <a:t>": </a:t>
            </a:r>
            <a:r>
              <a:rPr lang="en-US" sz="800" b="1" dirty="0">
                <a:solidFill>
                  <a:srgbClr val="505050"/>
                </a:solidFill>
                <a:highlight>
                  <a:srgbClr val="FFFF00"/>
                </a:highlight>
                <a:latin typeface="Lucida Console" panose="020B0609040504020204" pitchFamily="49" charset="0"/>
              </a:rPr>
              <a:t>"%BOT_FRAMEWORK_ID%",</a:t>
            </a:r>
          </a:p>
          <a:p>
            <a:pPr defTabSz="685800"/>
            <a:r>
              <a:rPr lang="en-US" sz="800" b="1" dirty="0">
                <a:solidFill>
                  <a:srgbClr val="505050"/>
                </a:solidFill>
                <a:latin typeface="Lucida Console" panose="020B0609040504020204" pitchFamily="49" charset="0"/>
              </a:rPr>
              <a:t>      "scopes": [</a:t>
            </a:r>
          </a:p>
          <a:p>
            <a:pPr defTabSz="685800"/>
            <a:r>
              <a:rPr lang="en-US" sz="800" b="1" dirty="0">
                <a:solidFill>
                  <a:srgbClr val="505050"/>
                </a:solidFill>
                <a:latin typeface="Lucida Console" panose="020B0609040504020204" pitchFamily="49" charset="0"/>
              </a:rPr>
              <a:t>        "team",</a:t>
            </a:r>
          </a:p>
          <a:p>
            <a:pPr defTabSz="685800"/>
            <a:r>
              <a:rPr lang="en-US" sz="800" b="1" dirty="0">
                <a:solidFill>
                  <a:srgbClr val="505050"/>
                </a:solidFill>
                <a:latin typeface="Lucida Console" panose="020B0609040504020204" pitchFamily="49" charset="0"/>
              </a:rPr>
              <a:t>        "personal"</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  "permissions": [</a:t>
            </a:r>
          </a:p>
          <a:p>
            <a:pPr defTabSz="685800"/>
            <a:r>
              <a:rPr lang="en-US" sz="800" b="1" dirty="0">
                <a:solidFill>
                  <a:srgbClr val="505050"/>
                </a:solidFill>
                <a:latin typeface="Lucida Console" panose="020B0609040504020204" pitchFamily="49" charset="0"/>
              </a:rPr>
              <a:t>    "identity",</a:t>
            </a:r>
          </a:p>
          <a:p>
            <a:pPr defTabSz="685800"/>
            <a:r>
              <a:rPr lang="en-US" sz="800" b="1" dirty="0">
                <a:solidFill>
                  <a:srgbClr val="505050"/>
                </a:solidFill>
                <a:latin typeface="Lucida Console" panose="020B0609040504020204" pitchFamily="49" charset="0"/>
              </a:rPr>
              <a:t>    "</a:t>
            </a:r>
            <a:r>
              <a:rPr lang="en-US" sz="800" b="1" dirty="0" err="1">
                <a:solidFill>
                  <a:srgbClr val="505050"/>
                </a:solidFill>
                <a:latin typeface="Lucida Console" panose="020B0609040504020204" pitchFamily="49" charset="0"/>
              </a:rPr>
              <a:t>messageTeamMembers</a:t>
            </a:r>
            <a:r>
              <a:rPr lang="en-US" sz="800" b="1" dirty="0">
                <a:solidFill>
                  <a:srgbClr val="505050"/>
                </a:solidFill>
                <a:latin typeface="Lucida Console" panose="020B0609040504020204" pitchFamily="49" charset="0"/>
              </a:rPr>
              <a:t>"</a:t>
            </a:r>
          </a:p>
          <a:p>
            <a:pPr defTabSz="685800"/>
            <a:r>
              <a:rPr lang="en-US" sz="800" b="1" dirty="0">
                <a:solidFill>
                  <a:srgbClr val="505050"/>
                </a:solidFill>
                <a:latin typeface="Lucida Console" panose="020B0609040504020204" pitchFamily="49" charset="0"/>
              </a:rPr>
              <a:t>  ]</a:t>
            </a:r>
          </a:p>
          <a:p>
            <a:pPr defTabSz="685800"/>
            <a:r>
              <a:rPr lang="en-US" sz="800" b="1" dirty="0">
                <a:solidFill>
                  <a:srgbClr val="505050"/>
                </a:solidFill>
                <a:latin typeface="Lucida Console" panose="020B0609040504020204" pitchFamily="49" charset="0"/>
              </a:rPr>
              <a:t>}</a:t>
            </a:r>
          </a:p>
        </p:txBody>
      </p:sp>
    </p:spTree>
    <p:extLst>
      <p:ext uri="{BB962C8B-B14F-4D97-AF65-F5344CB8AC3E}">
        <p14:creationId xmlns:p14="http://schemas.microsoft.com/office/powerpoint/2010/main" val="34609851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 - Messaging</a:t>
            </a:r>
          </a:p>
        </p:txBody>
      </p:sp>
      <p:sp>
        <p:nvSpPr>
          <p:cNvPr id="4" name="Content Placeholder 3">
            <a:extLst>
              <a:ext uri="{FF2B5EF4-FFF2-40B4-BE49-F238E27FC236}">
                <a16:creationId xmlns:a16="http://schemas.microsoft.com/office/drawing/2014/main" id="{83A9A16A-289A-4F09-B583-C012A0944667}"/>
              </a:ext>
            </a:extLst>
          </p:cNvPr>
          <p:cNvSpPr>
            <a:spLocks noGrp="1"/>
          </p:cNvSpPr>
          <p:nvPr>
            <p:ph idx="1"/>
          </p:nvPr>
        </p:nvSpPr>
        <p:spPr/>
        <p:txBody>
          <a:bodyPr>
            <a:normAutofit/>
          </a:bodyPr>
          <a:lstStyle/>
          <a:p>
            <a:r>
              <a:rPr lang="en-US" sz="2000" dirty="0"/>
              <a:t>Responsive messages (via 1:1 or @mentioning in channel)</a:t>
            </a:r>
          </a:p>
          <a:p>
            <a:pPr lvl="1"/>
            <a:r>
              <a:rPr lang="en-US" sz="1800" dirty="0"/>
              <a:t>Proactively create messages</a:t>
            </a:r>
          </a:p>
          <a:p>
            <a:pPr lvl="1"/>
            <a:r>
              <a:rPr lang="en-US" sz="1800" dirty="0"/>
              <a:t>Create direct (1:1) message – must know user ID</a:t>
            </a:r>
          </a:p>
          <a:p>
            <a:pPr lvl="1"/>
            <a:r>
              <a:rPr lang="en-US" sz="1800" dirty="0"/>
              <a:t>Create new channel reply – bot must be added to team and know channel information</a:t>
            </a:r>
          </a:p>
          <a:p>
            <a:r>
              <a:rPr lang="en-US" sz="2000" dirty="0"/>
              <a:t>Update messages sent by Bot</a:t>
            </a:r>
          </a:p>
          <a:p>
            <a:pPr lvl="1"/>
            <a:r>
              <a:rPr lang="en-US" sz="1800" dirty="0"/>
              <a:t>One-way only – e.g. push notifications</a:t>
            </a:r>
          </a:p>
          <a:p>
            <a:endParaRPr lang="en-US" sz="2000" dirty="0"/>
          </a:p>
        </p:txBody>
      </p:sp>
    </p:spTree>
    <p:extLst>
      <p:ext uri="{BB962C8B-B14F-4D97-AF65-F5344CB8AC3E}">
        <p14:creationId xmlns:p14="http://schemas.microsoft.com/office/powerpoint/2010/main" val="4982172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3B9402-CF8E-4739-ABE0-E92BDC585F1B}"/>
              </a:ext>
            </a:extLst>
          </p:cNvPr>
          <p:cNvSpPr>
            <a:spLocks noGrp="1"/>
          </p:cNvSpPr>
          <p:nvPr>
            <p:ph idx="1"/>
          </p:nvPr>
        </p:nvSpPr>
        <p:spPr>
          <a:xfrm>
            <a:off x="381000" y="1447800"/>
            <a:ext cx="8382000" cy="5181600"/>
          </a:xfrm>
        </p:spPr>
        <p:txBody>
          <a:bodyPr>
            <a:noAutofit/>
          </a:bodyPr>
          <a:lstStyle/>
          <a:p>
            <a:r>
              <a:rPr lang="en-US" sz="1800" dirty="0"/>
              <a:t>User to bot</a:t>
            </a:r>
          </a:p>
          <a:p>
            <a:pPr lvl="1"/>
            <a:r>
              <a:rPr lang="en-US" sz="1600" dirty="0"/>
              <a:t>Plain or rich text</a:t>
            </a:r>
          </a:p>
          <a:p>
            <a:pPr lvl="1"/>
            <a:r>
              <a:rPr lang="en-US" sz="1600" dirty="0"/>
              <a:t>Inline images</a:t>
            </a:r>
          </a:p>
          <a:p>
            <a:pPr lvl="1"/>
            <a:r>
              <a:rPr lang="en-US" sz="1600" dirty="0"/>
              <a:t>Note: files not currently supported</a:t>
            </a:r>
          </a:p>
          <a:p>
            <a:r>
              <a:rPr lang="en-US" sz="1800" dirty="0"/>
              <a:t>Bot to user</a:t>
            </a:r>
          </a:p>
          <a:p>
            <a:pPr lvl="1"/>
            <a:r>
              <a:rPr lang="en-US" sz="1600" dirty="0"/>
              <a:t>Plain text</a:t>
            </a:r>
          </a:p>
          <a:p>
            <a:pPr lvl="1"/>
            <a:r>
              <a:rPr lang="en-US" sz="1600" dirty="0"/>
              <a:t>Markdown or XML</a:t>
            </a:r>
          </a:p>
          <a:p>
            <a:pPr lvl="1"/>
            <a:r>
              <a:rPr lang="en-US" sz="1600" dirty="0"/>
              <a:t>Cards</a:t>
            </a:r>
          </a:p>
          <a:p>
            <a:pPr lvl="1"/>
            <a:r>
              <a:rPr lang="en-US" sz="1600" dirty="0"/>
              <a:t>Hero Cards</a:t>
            </a:r>
          </a:p>
          <a:p>
            <a:pPr lvl="1"/>
            <a:r>
              <a:rPr lang="en-US" sz="1600" dirty="0"/>
              <a:t>Thumbnails</a:t>
            </a:r>
          </a:p>
          <a:p>
            <a:pPr lvl="1"/>
            <a:r>
              <a:rPr lang="en-US" sz="1600" dirty="0"/>
              <a:t>Sign-in</a:t>
            </a:r>
          </a:p>
          <a:p>
            <a:pPr lvl="1"/>
            <a:r>
              <a:rPr lang="en-US" sz="1600" dirty="0"/>
              <a:t>Carousel or List layouts</a:t>
            </a:r>
          </a:p>
          <a:p>
            <a:pPr lvl="1"/>
            <a:r>
              <a:rPr lang="en-US" sz="1600" dirty="0"/>
              <a:t>Buttons</a:t>
            </a:r>
          </a:p>
          <a:p>
            <a:pPr lvl="1"/>
            <a:r>
              <a:rPr lang="en-US" sz="1600" dirty="0" err="1"/>
              <a:t>openUrl</a:t>
            </a:r>
            <a:r>
              <a:rPr lang="en-US" sz="1600" dirty="0"/>
              <a:t> – open in browser</a:t>
            </a:r>
          </a:p>
          <a:p>
            <a:pPr lvl="1"/>
            <a:r>
              <a:rPr lang="en-US" sz="1600" dirty="0" err="1"/>
              <a:t>imBack</a:t>
            </a:r>
            <a:r>
              <a:rPr lang="en-US" sz="1600" dirty="0"/>
              <a:t> – trigger chat response</a:t>
            </a:r>
          </a:p>
          <a:p>
            <a:pPr lvl="1"/>
            <a:r>
              <a:rPr lang="en-US" sz="1600" dirty="0"/>
              <a:t>invoke – silent JSON payload</a:t>
            </a:r>
          </a:p>
        </p:txBody>
      </p:sp>
      <p:pic>
        <p:nvPicPr>
          <p:cNvPr id="24" name="Picture 23"/>
          <p:cNvPicPr>
            <a:picLocks noChangeAspect="1"/>
          </p:cNvPicPr>
          <p:nvPr/>
        </p:nvPicPr>
        <p:blipFill>
          <a:blip r:embed="rId3"/>
          <a:stretch>
            <a:fillRect/>
          </a:stretch>
        </p:blipFill>
        <p:spPr>
          <a:xfrm>
            <a:off x="4394408" y="1282923"/>
            <a:ext cx="2218102" cy="2755677"/>
          </a:xfrm>
          <a:prstGeom prst="rect">
            <a:avLst/>
          </a:prstGeom>
          <a:ln>
            <a:solidFill>
              <a:schemeClr val="tx1"/>
            </a:solidFill>
          </a:ln>
        </p:spPr>
      </p:pic>
      <p:pic>
        <p:nvPicPr>
          <p:cNvPr id="23" name="Picture 22"/>
          <p:cNvPicPr>
            <a:picLocks noChangeAspect="1"/>
          </p:cNvPicPr>
          <p:nvPr/>
        </p:nvPicPr>
        <p:blipFill>
          <a:blip r:embed="rId4"/>
          <a:stretch>
            <a:fillRect/>
          </a:stretch>
        </p:blipFill>
        <p:spPr>
          <a:xfrm>
            <a:off x="5029200" y="5029200"/>
            <a:ext cx="2498272" cy="1418559"/>
          </a:xfrm>
          <a:prstGeom prst="rect">
            <a:avLst/>
          </a:prstGeom>
          <a:ln>
            <a:solidFill>
              <a:schemeClr val="tx1"/>
            </a:solidFill>
          </a:ln>
        </p:spPr>
      </p:pic>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 - Content</a:t>
            </a:r>
          </a:p>
        </p:txBody>
      </p:sp>
      <p:pic>
        <p:nvPicPr>
          <p:cNvPr id="26" name="Picture 25"/>
          <p:cNvPicPr>
            <a:picLocks noChangeAspect="1"/>
          </p:cNvPicPr>
          <p:nvPr/>
        </p:nvPicPr>
        <p:blipFill>
          <a:blip r:embed="rId5"/>
          <a:stretch>
            <a:fillRect/>
          </a:stretch>
        </p:blipFill>
        <p:spPr>
          <a:xfrm>
            <a:off x="6858000" y="2064717"/>
            <a:ext cx="2128367" cy="2728566"/>
          </a:xfrm>
          <a:prstGeom prst="rect">
            <a:avLst/>
          </a:prstGeom>
          <a:ln>
            <a:solidFill>
              <a:schemeClr val="tx1"/>
            </a:solidFill>
          </a:ln>
        </p:spPr>
      </p:pic>
    </p:spTree>
    <p:extLst>
      <p:ext uri="{BB962C8B-B14F-4D97-AF65-F5344CB8AC3E}">
        <p14:creationId xmlns:p14="http://schemas.microsoft.com/office/powerpoint/2010/main" val="86423739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Bots in Team Channels - Basics</a:t>
            </a:r>
          </a:p>
        </p:txBody>
      </p:sp>
      <p:sp>
        <p:nvSpPr>
          <p:cNvPr id="5" name="Content Placeholder 4">
            <a:extLst>
              <a:ext uri="{FF2B5EF4-FFF2-40B4-BE49-F238E27FC236}">
                <a16:creationId xmlns:a16="http://schemas.microsoft.com/office/drawing/2014/main" id="{07FA240E-3450-4A80-9CB6-8E43BA548D73}"/>
              </a:ext>
            </a:extLst>
          </p:cNvPr>
          <p:cNvSpPr>
            <a:spLocks noGrp="1"/>
          </p:cNvSpPr>
          <p:nvPr>
            <p:ph idx="1"/>
          </p:nvPr>
        </p:nvSpPr>
        <p:spPr/>
        <p:txBody>
          <a:bodyPr/>
          <a:lstStyle/>
          <a:p>
            <a:r>
              <a:rPr lang="en-US" dirty="0"/>
              <a:t>Bot only listens to @mentions</a:t>
            </a:r>
          </a:p>
          <a:p>
            <a:pPr lvl="1"/>
            <a:r>
              <a:rPr lang="en-US" dirty="0"/>
              <a:t>Replies go to the conversation thread</a:t>
            </a:r>
          </a:p>
          <a:p>
            <a:pPr lvl="1"/>
            <a:r>
              <a:rPr lang="en-US" dirty="0"/>
              <a:t>Inbound payload in channels as flagged as </a:t>
            </a:r>
            <a:r>
              <a:rPr lang="en-US" dirty="0" err="1"/>
              <a:t>isGroup</a:t>
            </a:r>
            <a:r>
              <a:rPr lang="en-US" dirty="0"/>
              <a:t> and contains Teams channel data:</a:t>
            </a:r>
          </a:p>
          <a:p>
            <a:endParaRPr lang="en-US" dirty="0"/>
          </a:p>
          <a:p>
            <a:endParaRPr lang="en-US" dirty="0"/>
          </a:p>
          <a:p>
            <a:endParaRPr lang="en-US" dirty="0"/>
          </a:p>
        </p:txBody>
      </p:sp>
      <p:pic>
        <p:nvPicPr>
          <p:cNvPr id="12" name="Picture 11"/>
          <p:cNvPicPr>
            <a:picLocks noChangeAspect="1"/>
          </p:cNvPicPr>
          <p:nvPr/>
        </p:nvPicPr>
        <p:blipFill rotWithShape="1">
          <a:blip r:embed="rId3" cstate="hqprint">
            <a:extLst>
              <a:ext uri="{28A0092B-C50C-407E-A947-70E740481C1C}">
                <a14:useLocalDpi xmlns:a14="http://schemas.microsoft.com/office/drawing/2010/main"/>
              </a:ext>
            </a:extLst>
          </a:blip>
          <a:srcRect b="-636"/>
          <a:stretch/>
        </p:blipFill>
        <p:spPr>
          <a:xfrm>
            <a:off x="6843277" y="3429000"/>
            <a:ext cx="2104078" cy="3352800"/>
          </a:xfrm>
          <a:prstGeom prst="rect">
            <a:avLst/>
          </a:prstGeom>
          <a:ln>
            <a:solidFill>
              <a:schemeClr val="tx1"/>
            </a:solidFill>
          </a:ln>
        </p:spPr>
      </p:pic>
      <p:sp>
        <p:nvSpPr>
          <p:cNvPr id="4" name="Rectangle 3"/>
          <p:cNvSpPr/>
          <p:nvPr/>
        </p:nvSpPr>
        <p:spPr>
          <a:xfrm>
            <a:off x="838200" y="3429000"/>
            <a:ext cx="5715000" cy="1869743"/>
          </a:xfrm>
          <a:prstGeom prst="rect">
            <a:avLst/>
          </a:prstGeom>
          <a:solidFill>
            <a:schemeClr val="bg1"/>
          </a:solidFill>
          <a:ln>
            <a:solidFill>
              <a:schemeClr val="tx1"/>
            </a:solidFill>
          </a:ln>
        </p:spPr>
        <p:txBody>
          <a:bodyPr wrap="square">
            <a:spAutoFit/>
          </a:bodyPr>
          <a:lstStyle/>
          <a:p>
            <a:pPr defTabSz="685800"/>
            <a:r>
              <a:rPr lang="en-US" sz="1050" dirty="0">
                <a:solidFill>
                  <a:srgbClr val="505050"/>
                </a:solidFill>
                <a:latin typeface="Lucida Console" panose="020B0609040504020204" pitchFamily="49" charset="0"/>
                <a:ea typeface="Consolas" charset="0"/>
                <a:cs typeface="Consolas" charset="0"/>
              </a:rPr>
              <a:t>"</a:t>
            </a:r>
            <a:r>
              <a:rPr lang="en-US" sz="1050" dirty="0" err="1">
                <a:solidFill>
                  <a:srgbClr val="505050"/>
                </a:solidFill>
                <a:latin typeface="Lucida Console" panose="020B0609040504020204" pitchFamily="49" charset="0"/>
                <a:ea typeface="Consolas" charset="0"/>
                <a:cs typeface="Consolas" charset="0"/>
              </a:rPr>
              <a:t>channelData</a:t>
            </a:r>
            <a:r>
              <a:rPr lang="en-US" sz="1050" dirty="0">
                <a:solidFill>
                  <a:srgbClr val="505050"/>
                </a:solidFill>
                <a:latin typeface="Lucida Console" panose="020B0609040504020204" pitchFamily="49" charset="0"/>
                <a:ea typeface="Consolas" charset="0"/>
                <a:cs typeface="Consolas" charset="0"/>
              </a:rPr>
              <a:t>": { </a:t>
            </a:r>
          </a:p>
          <a:p>
            <a:pPr defTabSz="685800"/>
            <a:r>
              <a:rPr lang="en-US" sz="1050" dirty="0">
                <a:solidFill>
                  <a:srgbClr val="505050"/>
                </a:solidFill>
                <a:latin typeface="Lucida Console" panose="020B0609040504020204" pitchFamily="49" charset="0"/>
                <a:ea typeface="Consolas" charset="0"/>
                <a:cs typeface="Consolas" charset="0"/>
              </a:rPr>
              <a:t>    "channel": { </a:t>
            </a:r>
          </a:p>
          <a:p>
            <a:pPr defTabSz="685800"/>
            <a:r>
              <a:rPr lang="en-US" sz="1050" dirty="0">
                <a:solidFill>
                  <a:srgbClr val="505050"/>
                </a:solidFill>
                <a:latin typeface="Lucida Console" panose="020B0609040504020204" pitchFamily="49" charset="0"/>
                <a:ea typeface="Consolas" charset="0"/>
                <a:cs typeface="Consolas" charset="0"/>
              </a:rPr>
              <a:t>        "id": "19:293ecdb923ac4458a5c23661b505fc84@thread.skype", </a:t>
            </a:r>
          </a:p>
          <a:p>
            <a:pPr defTabSz="685800"/>
            <a:r>
              <a:rPr lang="en-US" sz="1050" dirty="0">
                <a:solidFill>
                  <a:srgbClr val="505050"/>
                </a:solidFill>
                <a:latin typeface="Lucida Console" panose="020B0609040504020204" pitchFamily="49" charset="0"/>
                <a:ea typeface="Consolas" charset="0"/>
                <a:cs typeface="Consolas" charset="0"/>
              </a:rPr>
              <a:t>    }, </a:t>
            </a:r>
          </a:p>
          <a:p>
            <a:pPr defTabSz="685800"/>
            <a:r>
              <a:rPr lang="en-US" sz="1050" dirty="0">
                <a:solidFill>
                  <a:srgbClr val="505050"/>
                </a:solidFill>
                <a:latin typeface="Lucida Console" panose="020B0609040504020204" pitchFamily="49" charset="0"/>
                <a:ea typeface="Consolas" charset="0"/>
                <a:cs typeface="Consolas" charset="0"/>
              </a:rPr>
              <a:t>    "team": { </a:t>
            </a:r>
          </a:p>
          <a:p>
            <a:pPr defTabSz="685800"/>
            <a:r>
              <a:rPr lang="en-US" sz="1050" dirty="0">
                <a:solidFill>
                  <a:srgbClr val="505050"/>
                </a:solidFill>
                <a:latin typeface="Lucida Console" panose="020B0609040504020204" pitchFamily="49" charset="0"/>
                <a:ea typeface="Consolas" charset="0"/>
                <a:cs typeface="Consolas" charset="0"/>
              </a:rPr>
              <a:t>        "id": "19:293ecdb923ac4458a5c23661b505fc84@thread.skype" </a:t>
            </a:r>
          </a:p>
          <a:p>
            <a:pPr defTabSz="685800"/>
            <a:r>
              <a:rPr lang="en-US" sz="1050" dirty="0">
                <a:solidFill>
                  <a:srgbClr val="505050"/>
                </a:solidFill>
                <a:latin typeface="Lucida Console" panose="020B0609040504020204" pitchFamily="49" charset="0"/>
                <a:ea typeface="Consolas" charset="0"/>
                <a:cs typeface="Consolas" charset="0"/>
              </a:rPr>
              <a:t>    }, </a:t>
            </a:r>
          </a:p>
          <a:p>
            <a:pPr defTabSz="685800"/>
            <a:r>
              <a:rPr lang="en-US" sz="1050" dirty="0">
                <a:solidFill>
                  <a:srgbClr val="505050"/>
                </a:solidFill>
                <a:latin typeface="Lucida Console" panose="020B0609040504020204" pitchFamily="49" charset="0"/>
                <a:ea typeface="Consolas" charset="0"/>
                <a:cs typeface="Consolas" charset="0"/>
              </a:rPr>
              <a:t>    "tenant": { </a:t>
            </a:r>
          </a:p>
          <a:p>
            <a:pPr defTabSz="685800"/>
            <a:r>
              <a:rPr lang="en-US" sz="1050" dirty="0">
                <a:solidFill>
                  <a:srgbClr val="505050"/>
                </a:solidFill>
                <a:latin typeface="Lucida Console" panose="020B0609040504020204" pitchFamily="49" charset="0"/>
                <a:ea typeface="Consolas" charset="0"/>
                <a:cs typeface="Consolas" charset="0"/>
              </a:rPr>
              <a:t>        "id": "72f988bf-86f1-41af-91ab-2d7cd011db47" </a:t>
            </a:r>
          </a:p>
          <a:p>
            <a:pPr defTabSz="685800"/>
            <a:r>
              <a:rPr lang="en-US" sz="1050" dirty="0">
                <a:solidFill>
                  <a:srgbClr val="505050"/>
                </a:solidFill>
                <a:latin typeface="Lucida Console" panose="020B0609040504020204" pitchFamily="49" charset="0"/>
                <a:ea typeface="Consolas" charset="0"/>
                <a:cs typeface="Consolas" charset="0"/>
              </a:rPr>
              <a:t>    } </a:t>
            </a:r>
          </a:p>
          <a:p>
            <a:pPr defTabSz="685800"/>
            <a:r>
              <a:rPr lang="en-US" sz="1050" dirty="0">
                <a:solidFill>
                  <a:srgbClr val="505050"/>
                </a:solidFill>
                <a:latin typeface="Lucida Console" panose="020B0609040504020204" pitchFamily="49" charset="0"/>
                <a:ea typeface="Consolas" charset="0"/>
                <a:cs typeface="Consolas" charset="0"/>
              </a:rPr>
              <a:t>}</a:t>
            </a:r>
          </a:p>
        </p:txBody>
      </p:sp>
    </p:spTree>
    <p:extLst>
      <p:ext uri="{BB962C8B-B14F-4D97-AF65-F5344CB8AC3E}">
        <p14:creationId xmlns:p14="http://schemas.microsoft.com/office/powerpoint/2010/main" val="41865379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9C9C1E2-5A15-4A0D-AB66-F7F175BBCEC9}"/>
              </a:ext>
            </a:extLst>
          </p:cNvPr>
          <p:cNvSpPr>
            <a:spLocks noGrp="1"/>
          </p:cNvSpPr>
          <p:nvPr>
            <p:ph idx="1"/>
          </p:nvPr>
        </p:nvSpPr>
        <p:spPr/>
        <p:txBody>
          <a:bodyPr>
            <a:normAutofit/>
          </a:bodyPr>
          <a:lstStyle/>
          <a:p>
            <a:r>
              <a:rPr lang="en-US" sz="2400" dirty="0"/>
              <a:t>Notify users personally via the activity feed</a:t>
            </a:r>
          </a:p>
          <a:p>
            <a:r>
              <a:rPr lang="en-US" sz="2400" dirty="0"/>
              <a:t>Same API as sending bot messages</a:t>
            </a:r>
          </a:p>
          <a:p>
            <a:r>
              <a:rPr lang="en-US" sz="2400" dirty="0"/>
              <a:t>Deep link straight into tabs</a:t>
            </a:r>
          </a:p>
          <a:p>
            <a:endParaRPr lang="en-US" sz="2400" dirty="0"/>
          </a:p>
        </p:txBody>
      </p:sp>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Activity Feed</a:t>
            </a:r>
          </a:p>
        </p:txBody>
      </p:sp>
      <p:pic>
        <p:nvPicPr>
          <p:cNvPr id="14" name="Picture Placeholder 2">
            <a:extLst>
              <a:ext uri="{FF2B5EF4-FFF2-40B4-BE49-F238E27FC236}">
                <a16:creationId xmlns:a16="http://schemas.microsoft.com/office/drawing/2014/main" id="{448F558E-8067-43AD-A41B-600393AB353C}"/>
              </a:ext>
            </a:extLst>
          </p:cNvPr>
          <p:cNvPicPr>
            <a:picLocks noChangeAspect="1"/>
          </p:cNvPicPr>
          <p:nvPr/>
        </p:nvPicPr>
        <p:blipFill rotWithShape="1">
          <a:blip r:embed="rId3" cstate="hqprint">
            <a:extLst>
              <a:ext uri="{28A0092B-C50C-407E-A947-70E740481C1C}">
                <a14:useLocalDpi xmlns:a14="http://schemas.microsoft.com/office/drawing/2010/main"/>
              </a:ext>
            </a:extLst>
          </a:blip>
          <a:stretch/>
        </p:blipFill>
        <p:spPr>
          <a:xfrm>
            <a:off x="838200" y="2971800"/>
            <a:ext cx="4919225" cy="3733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141611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7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EB0F0D4F-39FE-4C06-9DE4-29D12C359C4B}"/>
              </a:ext>
            </a:extLst>
          </p:cNvPr>
          <p:cNvSpPr>
            <a:spLocks noGrp="1"/>
          </p:cNvSpPr>
          <p:nvPr>
            <p:ph idx="1"/>
          </p:nvPr>
        </p:nvSpPr>
        <p:spPr/>
        <p:txBody>
          <a:bodyPr>
            <a:normAutofit/>
          </a:bodyPr>
          <a:lstStyle/>
          <a:p>
            <a:r>
              <a:rPr lang="en-US" sz="2000" dirty="0"/>
              <a:t>Personalize Teams Compose box with your App &amp; Services content </a:t>
            </a:r>
          </a:p>
          <a:p>
            <a:r>
              <a:rPr lang="en-US" sz="2000" dirty="0"/>
              <a:t>Users can query and insert your app content into conversations</a:t>
            </a:r>
          </a:p>
          <a:p>
            <a:r>
              <a:rPr lang="en-US" sz="2000" dirty="0"/>
              <a:t>Example: Bug details from VSTS</a:t>
            </a:r>
          </a:p>
          <a:p>
            <a:r>
              <a:rPr lang="en-US" sz="2000" dirty="0"/>
              <a:t>Example: Sales opportunities from CRM</a:t>
            </a:r>
          </a:p>
          <a:p>
            <a:r>
              <a:rPr lang="en-US" sz="2000" dirty="0"/>
              <a:t>You can reuse services you built for Bots or Tabs</a:t>
            </a:r>
          </a:p>
          <a:p>
            <a:endParaRPr lang="en-US" sz="2000" dirty="0"/>
          </a:p>
        </p:txBody>
      </p:sp>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a:t>Compose Extensions</a:t>
            </a:r>
          </a:p>
        </p:txBody>
      </p:sp>
      <p:pic>
        <p:nvPicPr>
          <p:cNvPr id="19" name="Picture Placeholder 2">
            <a:extLst>
              <a:ext uri="{FF2B5EF4-FFF2-40B4-BE49-F238E27FC236}">
                <a16:creationId xmlns:a16="http://schemas.microsoft.com/office/drawing/2014/main" id="{3A24BFDD-7F7F-45EC-ACB8-C31A5FBDC3E5}"/>
              </a:ext>
            </a:extLst>
          </p:cNvPr>
          <p:cNvPicPr>
            <a:picLocks noChangeAspect="1"/>
          </p:cNvPicPr>
          <p:nvPr/>
        </p:nvPicPr>
        <p:blipFill rotWithShape="1">
          <a:blip r:embed="rId3" cstate="hqprint">
            <a:extLst>
              <a:ext uri="{28A0092B-C50C-407E-A947-70E740481C1C}">
                <a14:useLocalDpi xmlns:a14="http://schemas.microsoft.com/office/drawing/2010/main"/>
              </a:ext>
            </a:extLst>
          </a:blip>
          <a:stretch/>
        </p:blipFill>
        <p:spPr>
          <a:xfrm>
            <a:off x="838200" y="3689555"/>
            <a:ext cx="3361372" cy="2385832"/>
          </a:xfrm>
          <a:prstGeom prst="rect">
            <a:avLst/>
          </a:prstGeom>
          <a:ln>
            <a:solidFill>
              <a:schemeClr val="tx1">
                <a:lumMod val="65000"/>
                <a:lumOff val="35000"/>
              </a:schemeClr>
            </a:solidFill>
          </a:ln>
        </p:spPr>
      </p:pic>
      <p:pic>
        <p:nvPicPr>
          <p:cNvPr id="23" name="Picture 22">
            <a:extLst>
              <a:ext uri="{FF2B5EF4-FFF2-40B4-BE49-F238E27FC236}">
                <a16:creationId xmlns:a16="http://schemas.microsoft.com/office/drawing/2014/main" id="{513C8B4D-2330-4433-B5E4-F245AE8D1FB8}"/>
              </a:ext>
            </a:extLst>
          </p:cNvPr>
          <p:cNvPicPr>
            <a:picLocks noChangeAspect="1"/>
          </p:cNvPicPr>
          <p:nvPr/>
        </p:nvPicPr>
        <p:blipFill rotWithShape="1">
          <a:blip r:embed="rId4"/>
          <a:srcRect r="31592"/>
          <a:stretch/>
        </p:blipFill>
        <p:spPr>
          <a:xfrm>
            <a:off x="4444434" y="3689555"/>
            <a:ext cx="4292288" cy="1626990"/>
          </a:xfrm>
          <a:prstGeom prst="rect">
            <a:avLst/>
          </a:prstGeom>
          <a:ln>
            <a:solidFill>
              <a:schemeClr val="tx1">
                <a:lumMod val="65000"/>
                <a:lumOff val="35000"/>
              </a:schemeClr>
            </a:solidFill>
          </a:ln>
        </p:spPr>
      </p:pic>
    </p:spTree>
    <p:extLst>
      <p:ext uri="{BB962C8B-B14F-4D97-AF65-F5344CB8AC3E}">
        <p14:creationId xmlns:p14="http://schemas.microsoft.com/office/powerpoint/2010/main" val="189808290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Microsoft Teams App</a:t>
            </a:r>
          </a:p>
        </p:txBody>
      </p:sp>
      <p:sp>
        <p:nvSpPr>
          <p:cNvPr id="4" name="Content Placeholder 3">
            <a:extLst>
              <a:ext uri="{FF2B5EF4-FFF2-40B4-BE49-F238E27FC236}">
                <a16:creationId xmlns:a16="http://schemas.microsoft.com/office/drawing/2014/main" id="{CF4D658A-FE9C-4EEA-B085-B024018F44E6}"/>
              </a:ext>
            </a:extLst>
          </p:cNvPr>
          <p:cNvSpPr>
            <a:spLocks noGrp="1"/>
          </p:cNvSpPr>
          <p:nvPr>
            <p:ph idx="1"/>
          </p:nvPr>
        </p:nvSpPr>
        <p:spPr/>
        <p:txBody>
          <a:bodyPr/>
          <a:lstStyle/>
          <a:p>
            <a:r>
              <a:rPr lang="en-US" dirty="0"/>
              <a:t>Microsoft Teams Apps</a:t>
            </a:r>
          </a:p>
          <a:p>
            <a:pPr lvl="1"/>
            <a:r>
              <a:rPr lang="en-US" dirty="0"/>
              <a:t>Deliver custom solution using solution package (.zip)</a:t>
            </a:r>
          </a:p>
          <a:p>
            <a:pPr lvl="1"/>
            <a:r>
              <a:rPr lang="en-US" dirty="0"/>
              <a:t>Single App definition – </a:t>
            </a:r>
            <a:r>
              <a:rPr lang="en-US" dirty="0" err="1"/>
              <a:t>manifest.json</a:t>
            </a:r>
            <a:endParaRPr lang="en-US" dirty="0"/>
          </a:p>
          <a:p>
            <a:pPr lvl="1"/>
            <a:r>
              <a:rPr lang="en-US" dirty="0"/>
              <a:t>Single package used for Sideloading or Office Store</a:t>
            </a:r>
          </a:p>
          <a:p>
            <a:endParaRPr lang="en-US" dirty="0"/>
          </a:p>
          <a:p>
            <a:endParaRPr lang="en-US" dirty="0"/>
          </a:p>
        </p:txBody>
      </p:sp>
    </p:spTree>
    <p:extLst>
      <p:ext uri="{BB962C8B-B14F-4D97-AF65-F5344CB8AC3E}">
        <p14:creationId xmlns:p14="http://schemas.microsoft.com/office/powerpoint/2010/main" val="30377524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Building a Great Microsoft Teams app</a:t>
            </a:r>
          </a:p>
        </p:txBody>
      </p:sp>
      <p:sp>
        <p:nvSpPr>
          <p:cNvPr id="4" name="Content Placeholder 3">
            <a:extLst>
              <a:ext uri="{FF2B5EF4-FFF2-40B4-BE49-F238E27FC236}">
                <a16:creationId xmlns:a16="http://schemas.microsoft.com/office/drawing/2014/main" id="{086BD4C6-0384-4F4F-81D5-F44F61D81A3E}"/>
              </a:ext>
            </a:extLst>
          </p:cNvPr>
          <p:cNvSpPr>
            <a:spLocks noGrp="1"/>
          </p:cNvSpPr>
          <p:nvPr>
            <p:ph idx="1"/>
          </p:nvPr>
        </p:nvSpPr>
        <p:spPr/>
        <p:txBody>
          <a:bodyPr>
            <a:noAutofit/>
          </a:bodyPr>
          <a:lstStyle/>
          <a:p>
            <a:r>
              <a:rPr lang="en-US" sz="2000" dirty="0"/>
              <a:t>Teams Scope - your experience exists in the team context</a:t>
            </a:r>
          </a:p>
          <a:p>
            <a:pPr lvl="1"/>
            <a:r>
              <a:rPr lang="en-US" sz="1600" dirty="0"/>
              <a:t>Team owners may add your experience to a team:</a:t>
            </a:r>
          </a:p>
          <a:p>
            <a:pPr lvl="1"/>
            <a:r>
              <a:rPr lang="en-US" sz="1600" dirty="0"/>
              <a:t>Bots and Compose Extensions – available on all channels</a:t>
            </a:r>
          </a:p>
          <a:p>
            <a:pPr lvl="1"/>
            <a:r>
              <a:rPr lang="en-US" sz="1600" dirty="0"/>
              <a:t>Teams Tabs (“Configurable”) – added and customized on a per-channel basis</a:t>
            </a:r>
          </a:p>
          <a:p>
            <a:endParaRPr lang="en-US" sz="2000" dirty="0"/>
          </a:p>
          <a:p>
            <a:r>
              <a:rPr lang="en-US" sz="2000" dirty="0"/>
              <a:t>Personal Scope – your experience exists in individual user context</a:t>
            </a:r>
          </a:p>
          <a:p>
            <a:pPr lvl="1"/>
            <a:r>
              <a:rPr lang="en-US" sz="1600" dirty="0"/>
              <a:t>Individuals add the experiences they want for personal use</a:t>
            </a:r>
          </a:p>
          <a:p>
            <a:pPr lvl="1"/>
            <a:r>
              <a:rPr lang="en-US" sz="1600" dirty="0"/>
              <a:t>Bots and Compose Extensions – available in 1:1 chat</a:t>
            </a:r>
          </a:p>
          <a:p>
            <a:pPr lvl="1"/>
            <a:r>
              <a:rPr lang="en-US" sz="1600" dirty="0"/>
              <a:t>Personal Tabs (“Static”) – available to end users via the App bar or alongside 1:1 bots</a:t>
            </a:r>
          </a:p>
          <a:p>
            <a:endParaRPr lang="en-US" sz="2000" dirty="0"/>
          </a:p>
          <a:p>
            <a:endParaRPr lang="en-US" sz="2000" dirty="0"/>
          </a:p>
        </p:txBody>
      </p:sp>
    </p:spTree>
    <p:extLst>
      <p:ext uri="{BB962C8B-B14F-4D97-AF65-F5344CB8AC3E}">
        <p14:creationId xmlns:p14="http://schemas.microsoft.com/office/powerpoint/2010/main" val="14680416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Getting Started</a:t>
            </a:r>
          </a:p>
        </p:txBody>
      </p:sp>
      <p:sp>
        <p:nvSpPr>
          <p:cNvPr id="4" name="Content Placeholder 3">
            <a:extLst>
              <a:ext uri="{FF2B5EF4-FFF2-40B4-BE49-F238E27FC236}">
                <a16:creationId xmlns:a16="http://schemas.microsoft.com/office/drawing/2014/main" id="{91F6BA93-1278-4D69-A568-EE796EC38A4D}"/>
              </a:ext>
            </a:extLst>
          </p:cNvPr>
          <p:cNvSpPr>
            <a:spLocks noGrp="1"/>
          </p:cNvSpPr>
          <p:nvPr>
            <p:ph idx="1"/>
          </p:nvPr>
        </p:nvSpPr>
        <p:spPr/>
        <p:txBody>
          <a:bodyPr>
            <a:normAutofit/>
          </a:bodyPr>
          <a:lstStyle/>
          <a:p>
            <a:r>
              <a:rPr lang="en-US" sz="2400" dirty="0"/>
              <a:t>Tabs - Bring your own Service</a:t>
            </a:r>
          </a:p>
          <a:p>
            <a:pPr lvl="1"/>
            <a:r>
              <a:rPr lang="en-US" sz="2000" dirty="0"/>
              <a:t>JavaScript APIs to tie your experience to Teams context</a:t>
            </a:r>
          </a:p>
          <a:p>
            <a:r>
              <a:rPr lang="en-US" sz="2400" dirty="0"/>
              <a:t>Connectors – Leverage the Connectors Developer Portal</a:t>
            </a:r>
          </a:p>
          <a:p>
            <a:pPr lvl="1"/>
            <a:r>
              <a:rPr lang="en-US" sz="2000" dirty="0"/>
              <a:t>Use new Actionable Cards layouts that work in Outlook and Teams</a:t>
            </a:r>
          </a:p>
          <a:p>
            <a:r>
              <a:rPr lang="en-US" sz="2400" dirty="0"/>
              <a:t>Bots – Build using the Bot Framework</a:t>
            </a:r>
          </a:p>
          <a:p>
            <a:pPr lvl="1"/>
            <a:r>
              <a:rPr lang="en-US" sz="2000" dirty="0"/>
              <a:t>Use the .NET and Node.js SDKs, or call the REST endpoints</a:t>
            </a:r>
          </a:p>
          <a:p>
            <a:pPr lvl="1"/>
            <a:r>
              <a:rPr lang="en-US" sz="2000" dirty="0"/>
              <a:t>Teams Extension SDKs provide Teams-specific functionality</a:t>
            </a:r>
          </a:p>
          <a:p>
            <a:pPr lvl="1"/>
            <a:r>
              <a:rPr lang="en-US" sz="2000" dirty="0"/>
              <a:t>Flag important messages for inclusion in Activity Feed</a:t>
            </a:r>
          </a:p>
          <a:p>
            <a:r>
              <a:rPr lang="en-US" sz="2400" dirty="0"/>
              <a:t>Compose Extensions – Reuse your bot</a:t>
            </a:r>
          </a:p>
          <a:p>
            <a:pPr lvl="1"/>
            <a:r>
              <a:rPr lang="en-US" sz="2000" dirty="0"/>
              <a:t>Use the .NET and Node.js SDKs, or call the REST endpoints</a:t>
            </a:r>
          </a:p>
          <a:p>
            <a:pPr lvl="1"/>
            <a:r>
              <a:rPr lang="en-US" sz="2000" dirty="0"/>
              <a:t>Teams Extension SDKs provide Teams-specific functionality</a:t>
            </a:r>
          </a:p>
          <a:p>
            <a:pPr lvl="1"/>
            <a:endParaRPr lang="en-US" sz="2000" dirty="0"/>
          </a:p>
          <a:p>
            <a:pPr lvl="1"/>
            <a:endParaRPr lang="en-US" sz="2000" dirty="0"/>
          </a:p>
          <a:p>
            <a:endParaRPr lang="en-US" sz="2400" dirty="0"/>
          </a:p>
          <a:p>
            <a:endParaRPr lang="en-US" sz="2400" dirty="0"/>
          </a:p>
        </p:txBody>
      </p:sp>
    </p:spTree>
    <p:extLst>
      <p:ext uri="{BB962C8B-B14F-4D97-AF65-F5344CB8AC3E}">
        <p14:creationId xmlns:p14="http://schemas.microsoft.com/office/powerpoint/2010/main" val="34303484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29A939-21A7-4F61-8C37-40F0571325F8}"/>
              </a:ext>
            </a:extLst>
          </p:cNvPr>
          <p:cNvSpPr>
            <a:spLocks noGrp="1"/>
          </p:cNvSpPr>
          <p:nvPr>
            <p:ph idx="1"/>
          </p:nvPr>
        </p:nvSpPr>
        <p:spPr/>
        <p:txBody>
          <a:bodyPr>
            <a:noAutofit/>
          </a:bodyPr>
          <a:lstStyle/>
          <a:p>
            <a:r>
              <a:rPr lang="en-US" sz="2000" dirty="0"/>
              <a:t>ISVs – Distribute through the Office Store</a:t>
            </a:r>
          </a:p>
          <a:p>
            <a:pPr lvl="1"/>
            <a:r>
              <a:rPr lang="en-US" sz="1600" dirty="0"/>
              <a:t>Create or use your existing DevCenter/Seller Dashboard account</a:t>
            </a:r>
          </a:p>
          <a:p>
            <a:pPr lvl="1"/>
            <a:r>
              <a:rPr lang="en-US" sz="1600" dirty="0"/>
              <a:t>Upload your package and enter your product page metadata</a:t>
            </a:r>
          </a:p>
          <a:p>
            <a:pPr lvl="1"/>
            <a:r>
              <a:rPr lang="en-US" sz="1600" dirty="0"/>
              <a:t>Office Store Validation ensure compliance with Office Store Policy</a:t>
            </a:r>
          </a:p>
          <a:p>
            <a:pPr lvl="1"/>
            <a:r>
              <a:rPr lang="en-US" sz="1600" dirty="0"/>
              <a:t>Validated apps published to Office Store appear in Microsoft Teams Discovery view</a:t>
            </a:r>
          </a:p>
          <a:p>
            <a:r>
              <a:rPr lang="en-US" sz="2000" dirty="0"/>
              <a:t>Line-of-Business apps – Sideload your package</a:t>
            </a:r>
          </a:p>
          <a:p>
            <a:pPr lvl="1"/>
            <a:r>
              <a:rPr lang="en-US" sz="1600" dirty="0"/>
              <a:t>Leverage the same testing methodology to deploy within your org</a:t>
            </a:r>
            <a:endParaRPr lang="en-US" sz="2000" dirty="0"/>
          </a:p>
          <a:p>
            <a:endParaRPr lang="en-US" sz="2000" dirty="0"/>
          </a:p>
          <a:p>
            <a:endParaRPr lang="en-US" sz="2000" dirty="0"/>
          </a:p>
        </p:txBody>
      </p:sp>
      <p:sp>
        <p:nvSpPr>
          <p:cNvPr id="2" name="Title 1">
            <a:extLst>
              <a:ext uri="{FF2B5EF4-FFF2-40B4-BE49-F238E27FC236}">
                <a16:creationId xmlns:a16="http://schemas.microsoft.com/office/drawing/2014/main" id="{CA8A26B0-3984-44E3-9A32-F73C9EF0A53B}"/>
              </a:ext>
            </a:extLst>
          </p:cNvPr>
          <p:cNvSpPr>
            <a:spLocks noGrp="1"/>
          </p:cNvSpPr>
          <p:nvPr>
            <p:ph type="title"/>
          </p:nvPr>
        </p:nvSpPr>
        <p:spPr/>
        <p:txBody>
          <a:bodyPr/>
          <a:lstStyle/>
          <a:p>
            <a:r>
              <a:rPr lang="en-US" dirty="0"/>
              <a:t>Deploying</a:t>
            </a:r>
          </a:p>
        </p:txBody>
      </p:sp>
      <p:pic>
        <p:nvPicPr>
          <p:cNvPr id="14" name="Picture Placeholder 12" descr="A picture containing screenshot&#10;&#10;Description generated with very high confidence">
            <a:extLst>
              <a:ext uri="{FF2B5EF4-FFF2-40B4-BE49-F238E27FC236}">
                <a16:creationId xmlns:a16="http://schemas.microsoft.com/office/drawing/2014/main" id="{89DDD1E3-1B6B-4101-A915-EB269B2C0DCA}"/>
              </a:ext>
            </a:extLst>
          </p:cNvPr>
          <p:cNvPicPr>
            <a:picLocks noChangeAspect="1"/>
          </p:cNvPicPr>
          <p:nvPr/>
        </p:nvPicPr>
        <p:blipFill rotWithShape="1">
          <a:blip r:embed="rId3" cstate="hqprint">
            <a:extLst>
              <a:ext uri="{28A0092B-C50C-407E-A947-70E740481C1C}">
                <a14:useLocalDpi xmlns:a14="http://schemas.microsoft.com/office/drawing/2010/main"/>
              </a:ext>
            </a:extLst>
          </a:blip>
          <a:stretch/>
        </p:blipFill>
        <p:spPr>
          <a:xfrm>
            <a:off x="1143000" y="3920613"/>
            <a:ext cx="3614997" cy="2743200"/>
          </a:xfrm>
          <a:prstGeom prst="rect">
            <a:avLst/>
          </a:prstGeom>
          <a:ln>
            <a:solidFill>
              <a:schemeClr val="tx1">
                <a:lumMod val="65000"/>
                <a:lumOff val="35000"/>
              </a:schemeClr>
            </a:solidFill>
          </a:ln>
        </p:spPr>
      </p:pic>
    </p:spTree>
    <p:extLst>
      <p:ext uri="{BB962C8B-B14F-4D97-AF65-F5344CB8AC3E}">
        <p14:creationId xmlns:p14="http://schemas.microsoft.com/office/powerpoint/2010/main" val="36506276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B161A-C221-4734-94F8-74B2C658325D}"/>
              </a:ext>
            </a:extLst>
          </p:cNvPr>
          <p:cNvSpPr>
            <a:spLocks noGrp="1"/>
          </p:cNvSpPr>
          <p:nvPr>
            <p:ph type="title"/>
          </p:nvPr>
        </p:nvSpPr>
        <p:spPr/>
        <p:txBody>
          <a:bodyPr/>
          <a:lstStyle/>
          <a:p>
            <a:r>
              <a:rPr lang="en-US" dirty="0"/>
              <a:t>Microsoft Teams Admin Center</a:t>
            </a:r>
          </a:p>
        </p:txBody>
      </p:sp>
      <p:sp>
        <p:nvSpPr>
          <p:cNvPr id="3" name="Content Placeholder 2">
            <a:extLst>
              <a:ext uri="{FF2B5EF4-FFF2-40B4-BE49-F238E27FC236}">
                <a16:creationId xmlns:a16="http://schemas.microsoft.com/office/drawing/2014/main" id="{C42B95CA-25ED-4579-8E32-C60DE3395F65}"/>
              </a:ext>
            </a:extLst>
          </p:cNvPr>
          <p:cNvSpPr>
            <a:spLocks noGrp="1"/>
          </p:cNvSpPr>
          <p:nvPr>
            <p:ph idx="1"/>
          </p:nvPr>
        </p:nvSpPr>
        <p:spPr/>
        <p:txBody>
          <a:bodyPr/>
          <a:lstStyle/>
          <a:p>
            <a:r>
              <a:rPr lang="en-US" dirty="0"/>
              <a:t>Microsoft has a new admin center</a:t>
            </a:r>
          </a:p>
          <a:p>
            <a:pPr lvl="1"/>
            <a:r>
              <a:rPr lang="en-US" dirty="0"/>
              <a:t>Located at </a:t>
            </a:r>
            <a:r>
              <a:rPr lang="en-US" dirty="0">
                <a:hlinkClick r:id="rId2"/>
              </a:rPr>
              <a:t>https://admin.teams.microsoft.com</a:t>
            </a:r>
            <a:endParaRPr lang="en-US" dirty="0"/>
          </a:p>
          <a:p>
            <a:pPr lvl="1"/>
            <a:r>
              <a:rPr lang="en-US" dirty="0"/>
              <a:t>Used to manage teams and apps</a:t>
            </a:r>
          </a:p>
        </p:txBody>
      </p:sp>
      <p:pic>
        <p:nvPicPr>
          <p:cNvPr id="4" name="Picture 3">
            <a:extLst>
              <a:ext uri="{FF2B5EF4-FFF2-40B4-BE49-F238E27FC236}">
                <a16:creationId xmlns:a16="http://schemas.microsoft.com/office/drawing/2014/main" id="{1BA41961-6800-4A98-B645-05CFDEBC6FE4}"/>
              </a:ext>
            </a:extLst>
          </p:cNvPr>
          <p:cNvPicPr>
            <a:picLocks noChangeAspect="1"/>
          </p:cNvPicPr>
          <p:nvPr/>
        </p:nvPicPr>
        <p:blipFill>
          <a:blip r:embed="rId3"/>
          <a:stretch>
            <a:fillRect/>
          </a:stretch>
        </p:blipFill>
        <p:spPr>
          <a:xfrm>
            <a:off x="304800" y="2971800"/>
            <a:ext cx="8073427" cy="3124200"/>
          </a:xfrm>
          <a:prstGeom prst="rect">
            <a:avLst/>
          </a:prstGeom>
          <a:ln>
            <a:solidFill>
              <a:schemeClr val="tx1">
                <a:lumMod val="50000"/>
                <a:lumOff val="50000"/>
              </a:schemeClr>
            </a:solidFill>
          </a:ln>
        </p:spPr>
      </p:pic>
    </p:spTree>
    <p:extLst>
      <p:ext uri="{BB962C8B-B14F-4D97-AF65-F5344CB8AC3E}">
        <p14:creationId xmlns:p14="http://schemas.microsoft.com/office/powerpoint/2010/main" val="42468255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Compose Extensions</a:t>
            </a:r>
          </a:p>
        </p:txBody>
      </p:sp>
      <p:sp>
        <p:nvSpPr>
          <p:cNvPr id="3" name="Content Placeholder 2">
            <a:extLst>
              <a:ext uri="{FF2B5EF4-FFF2-40B4-BE49-F238E27FC236}">
                <a16:creationId xmlns:a16="http://schemas.microsoft.com/office/drawing/2014/main" id="{26A6535C-1660-4656-BB92-9E0588B18E0C}"/>
              </a:ext>
            </a:extLst>
          </p:cNvPr>
          <p:cNvSpPr>
            <a:spLocks noGrp="1"/>
          </p:cNvSpPr>
          <p:nvPr>
            <p:ph idx="1"/>
          </p:nvPr>
        </p:nvSpPr>
        <p:spPr/>
        <p:txBody>
          <a:bodyPr>
            <a:normAutofit/>
          </a:bodyPr>
          <a:lstStyle/>
          <a:p>
            <a:r>
              <a:rPr lang="en-US" sz="2000" dirty="0"/>
              <a:t>Service that listens to user requests and returns cards or rich media</a:t>
            </a:r>
          </a:p>
          <a:p>
            <a:pPr lvl="1"/>
            <a:r>
              <a:rPr lang="en-US" sz="1600" dirty="0"/>
              <a:t>Leverage the Bot you’ve already built, or build another </a:t>
            </a:r>
          </a:p>
          <a:p>
            <a:pPr lvl="1"/>
            <a:r>
              <a:rPr lang="en-US" sz="1600" dirty="0"/>
              <a:t>Define commands and parameters in the </a:t>
            </a:r>
            <a:r>
              <a:rPr lang="en-US" sz="1600" dirty="0" err="1"/>
              <a:t>manifest.json</a:t>
            </a:r>
            <a:endParaRPr lang="en-US" sz="1600" dirty="0"/>
          </a:p>
          <a:p>
            <a:pPr lvl="1"/>
            <a:r>
              <a:rPr lang="en-US" sz="1600" dirty="0"/>
              <a:t>Handle via Bot Framework activity, leveraging the Microsoft Bot Extension SDKs</a:t>
            </a:r>
          </a:p>
          <a:p>
            <a:endParaRPr lang="en-US" sz="2000" dirty="0"/>
          </a:p>
        </p:txBody>
      </p:sp>
      <p:sp>
        <p:nvSpPr>
          <p:cNvPr id="5" name="Rectangle 4"/>
          <p:cNvSpPr/>
          <p:nvPr/>
        </p:nvSpPr>
        <p:spPr>
          <a:xfrm>
            <a:off x="1219200" y="2971800"/>
            <a:ext cx="6324600" cy="3231654"/>
          </a:xfrm>
          <a:prstGeom prst="rect">
            <a:avLst/>
          </a:prstGeom>
          <a:solidFill>
            <a:schemeClr val="bg1"/>
          </a:solidFill>
          <a:ln>
            <a:solidFill>
              <a:schemeClr val="tx1">
                <a:lumMod val="50000"/>
                <a:lumOff val="50000"/>
              </a:schemeClr>
            </a:solidFill>
          </a:ln>
        </p:spPr>
        <p:txBody>
          <a:bodyPr wrap="square">
            <a:spAutoFit/>
          </a:bodyPr>
          <a:lstStyle/>
          <a:p>
            <a:pPr defTabSz="685800"/>
            <a:r>
              <a:rPr lang="en-US" sz="1400" b="1" dirty="0">
                <a:solidFill>
                  <a:srgbClr val="505050"/>
                </a:solidFill>
                <a:latin typeface="Lucida Console" panose="020B0609040504020204" pitchFamily="49" charset="0"/>
              </a:rPr>
              <a:t> </a:t>
            </a:r>
            <a:r>
              <a:rPr lang="en-US" sz="1000" b="1" dirty="0">
                <a:solidFill>
                  <a:srgbClr val="505050"/>
                </a:solidFill>
                <a:latin typeface="Lucida Console" panose="020B0609040504020204" pitchFamily="49" charset="0"/>
              </a:rPr>
              <a:t>"</a:t>
            </a:r>
            <a:r>
              <a:rPr lang="en-US" sz="1000" b="1" dirty="0" err="1">
                <a:solidFill>
                  <a:srgbClr val="505050"/>
                </a:solidFill>
                <a:latin typeface="Lucida Console" panose="020B0609040504020204" pitchFamily="49" charset="0"/>
              </a:rPr>
              <a:t>composeExtensions</a:t>
            </a:r>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r>
              <a:rPr lang="en-US" sz="1000" b="1" dirty="0" err="1">
                <a:solidFill>
                  <a:srgbClr val="505050"/>
                </a:solidFill>
                <a:latin typeface="Lucida Console" panose="020B0609040504020204" pitchFamily="49" charset="0"/>
              </a:rPr>
              <a:t>botId</a:t>
            </a:r>
            <a:r>
              <a:rPr lang="en-US" sz="1000" b="1" dirty="0">
                <a:solidFill>
                  <a:srgbClr val="505050"/>
                </a:solidFill>
                <a:latin typeface="Lucida Console" panose="020B0609040504020204" pitchFamily="49" charset="0"/>
              </a:rPr>
              <a:t>": "57a3c29f-1fc5-4d97-a142-35bb662b7b23",</a:t>
            </a:r>
          </a:p>
          <a:p>
            <a:pPr defTabSz="685800"/>
            <a:r>
              <a:rPr lang="en-US" sz="1000" b="1" dirty="0">
                <a:solidFill>
                  <a:srgbClr val="505050"/>
                </a:solidFill>
                <a:latin typeface="Lucida Console" panose="020B0609040504020204" pitchFamily="49" charset="0"/>
              </a:rPr>
              <a:t>      "scopes": [</a:t>
            </a:r>
          </a:p>
          <a:p>
            <a:pPr defTabSz="685800"/>
            <a:r>
              <a:rPr lang="en-US" sz="1000" b="1" dirty="0">
                <a:solidFill>
                  <a:srgbClr val="505050"/>
                </a:solidFill>
                <a:latin typeface="Lucida Console" panose="020B0609040504020204" pitchFamily="49" charset="0"/>
              </a:rPr>
              <a:t>        "personal"</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"commands": [{</a:t>
            </a:r>
          </a:p>
          <a:p>
            <a:pPr defTabSz="685800"/>
            <a:r>
              <a:rPr lang="en-US" sz="1000" b="1" dirty="0">
                <a:solidFill>
                  <a:srgbClr val="505050"/>
                </a:solidFill>
                <a:latin typeface="Lucida Console" panose="020B0609040504020204" pitchFamily="49" charset="0"/>
              </a:rPr>
              <a:t>          "id": "</a:t>
            </a:r>
            <a:r>
              <a:rPr lang="en-US" sz="1000" b="1" dirty="0" err="1">
                <a:solidFill>
                  <a:srgbClr val="505050"/>
                </a:solidFill>
                <a:latin typeface="Lucida Console" panose="020B0609040504020204" pitchFamily="49" charset="0"/>
              </a:rPr>
              <a:t>searchCmd</a:t>
            </a:r>
            <a:r>
              <a:rPr lang="en-US" sz="1000" b="1" dirty="0">
                <a:solidFill>
                  <a:srgbClr val="505050"/>
                </a:solidFill>
                <a:latin typeface="Lucida Console" panose="020B0609040504020204" pitchFamily="49" charset="0"/>
              </a:rPr>
              <a:t>",</a:t>
            </a:r>
          </a:p>
          <a:p>
            <a:pPr defTabSz="685800"/>
            <a:r>
              <a:rPr lang="en-US" sz="1000" b="1" dirty="0">
                <a:solidFill>
                  <a:srgbClr val="505050"/>
                </a:solidFill>
                <a:latin typeface="Lucida Console" panose="020B0609040504020204" pitchFamily="49" charset="0"/>
              </a:rPr>
              <a:t>          "description": "Search Bing for information on the web",</a:t>
            </a:r>
          </a:p>
          <a:p>
            <a:pPr defTabSz="685800"/>
            <a:r>
              <a:rPr lang="en-US" sz="1000" b="1" dirty="0">
                <a:solidFill>
                  <a:srgbClr val="505050"/>
                </a:solidFill>
                <a:latin typeface="Lucida Console" panose="020B0609040504020204" pitchFamily="49" charset="0"/>
              </a:rPr>
              <a:t>          "title": "Search",</a:t>
            </a:r>
          </a:p>
          <a:p>
            <a:pPr defTabSz="685800"/>
            <a:r>
              <a:rPr lang="en-US" sz="1000" b="1" dirty="0">
                <a:solidFill>
                  <a:srgbClr val="505050"/>
                </a:solidFill>
                <a:latin typeface="Lucida Console" panose="020B0609040504020204" pitchFamily="49" charset="0"/>
              </a:rPr>
              <a:t>          "</a:t>
            </a:r>
            <a:r>
              <a:rPr lang="en-US" sz="1000" b="1" dirty="0" err="1">
                <a:solidFill>
                  <a:srgbClr val="505050"/>
                </a:solidFill>
                <a:latin typeface="Lucida Console" panose="020B0609040504020204" pitchFamily="49" charset="0"/>
              </a:rPr>
              <a:t>initialRun</a:t>
            </a:r>
            <a:r>
              <a:rPr lang="en-US" sz="1000" b="1" dirty="0">
                <a:solidFill>
                  <a:srgbClr val="505050"/>
                </a:solidFill>
                <a:latin typeface="Lucida Console" panose="020B0609040504020204" pitchFamily="49" charset="0"/>
              </a:rPr>
              <a:t>": "true",</a:t>
            </a:r>
          </a:p>
          <a:p>
            <a:pPr defTabSz="685800"/>
            <a:r>
              <a:rPr lang="en-US" sz="1000" b="1" dirty="0">
                <a:solidFill>
                  <a:srgbClr val="505050"/>
                </a:solidFill>
                <a:latin typeface="Lucida Console" panose="020B0609040504020204" pitchFamily="49" charset="0"/>
              </a:rPr>
              <a:t>          "parameters": [{</a:t>
            </a:r>
          </a:p>
          <a:p>
            <a:pPr defTabSz="685800"/>
            <a:r>
              <a:rPr lang="en-US" sz="1000" b="1" dirty="0">
                <a:solidFill>
                  <a:srgbClr val="505050"/>
                </a:solidFill>
                <a:latin typeface="Lucida Console" panose="020B0609040504020204" pitchFamily="49" charset="0"/>
              </a:rPr>
              <a:t>            "name": "</a:t>
            </a:r>
            <a:r>
              <a:rPr lang="en-US" sz="1000" b="1" dirty="0" err="1">
                <a:solidFill>
                  <a:srgbClr val="505050"/>
                </a:solidFill>
                <a:latin typeface="Lucida Console" panose="020B0609040504020204" pitchFamily="49" charset="0"/>
              </a:rPr>
              <a:t>searchKeyword</a:t>
            </a:r>
            <a:r>
              <a:rPr lang="en-US" sz="1000" b="1" dirty="0">
                <a:solidFill>
                  <a:srgbClr val="505050"/>
                </a:solidFill>
                <a:latin typeface="Lucida Console" panose="020B0609040504020204" pitchFamily="49" charset="0"/>
              </a:rPr>
              <a:t>",</a:t>
            </a:r>
          </a:p>
          <a:p>
            <a:pPr defTabSz="685800"/>
            <a:r>
              <a:rPr lang="en-US" sz="1000" b="1" dirty="0">
                <a:solidFill>
                  <a:srgbClr val="505050"/>
                </a:solidFill>
                <a:latin typeface="Lucida Console" panose="020B0609040504020204" pitchFamily="49" charset="0"/>
              </a:rPr>
              <a:t>            "description": "Enter your search keywords",</a:t>
            </a:r>
          </a:p>
          <a:p>
            <a:pPr defTabSz="685800"/>
            <a:r>
              <a:rPr lang="en-US" sz="1000" b="1" dirty="0">
                <a:solidFill>
                  <a:srgbClr val="505050"/>
                </a:solidFill>
                <a:latin typeface="Lucida Console" panose="020B0609040504020204" pitchFamily="49" charset="0"/>
              </a:rPr>
              <a:t>            "title": "Keywords"</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p>
          <a:p>
            <a:pPr defTabSz="685800"/>
            <a:r>
              <a:rPr lang="en-US" sz="1000" b="1" dirty="0">
                <a:solidFill>
                  <a:srgbClr val="505050"/>
                </a:solidFill>
                <a:latin typeface="Lucida Console" panose="020B0609040504020204" pitchFamily="49" charset="0"/>
              </a:rPr>
              <a:t>  ],</a:t>
            </a:r>
          </a:p>
        </p:txBody>
      </p:sp>
    </p:spTree>
    <p:extLst>
      <p:ext uri="{BB962C8B-B14F-4D97-AF65-F5344CB8AC3E}">
        <p14:creationId xmlns:p14="http://schemas.microsoft.com/office/powerpoint/2010/main" val="22146213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Building a Compose Extension Experience</a:t>
            </a:r>
          </a:p>
        </p:txBody>
      </p:sp>
      <p:sp>
        <p:nvSpPr>
          <p:cNvPr id="4" name="Content Placeholder 3">
            <a:extLst>
              <a:ext uri="{FF2B5EF4-FFF2-40B4-BE49-F238E27FC236}">
                <a16:creationId xmlns:a16="http://schemas.microsoft.com/office/drawing/2014/main" id="{8784056C-F139-4460-B144-1DBE7E261696}"/>
              </a:ext>
            </a:extLst>
          </p:cNvPr>
          <p:cNvSpPr>
            <a:spLocks noGrp="1"/>
          </p:cNvSpPr>
          <p:nvPr>
            <p:ph idx="1"/>
          </p:nvPr>
        </p:nvSpPr>
        <p:spPr/>
        <p:txBody>
          <a:bodyPr>
            <a:normAutofit/>
          </a:bodyPr>
          <a:lstStyle/>
          <a:p>
            <a:r>
              <a:rPr lang="en-US" sz="2400" dirty="0"/>
              <a:t>Compose Extensions in Microsoft Teams</a:t>
            </a:r>
          </a:p>
          <a:p>
            <a:pPr lvl="1"/>
            <a:r>
              <a:rPr lang="en-US" sz="2000" dirty="0"/>
              <a:t>Share content that makes sense in conversations.</a:t>
            </a:r>
          </a:p>
          <a:p>
            <a:pPr lvl="1"/>
            <a:r>
              <a:rPr lang="en-US" sz="2000" dirty="0"/>
              <a:t>Add on as part of core Bot offering to facilitate easier management.</a:t>
            </a:r>
          </a:p>
          <a:p>
            <a:pPr lvl="1"/>
            <a:r>
              <a:rPr lang="en-US" sz="2000" dirty="0"/>
              <a:t>Take advantage of the rich card types provided as part of the platform.</a:t>
            </a:r>
          </a:p>
          <a:p>
            <a:pPr lvl="1"/>
            <a:r>
              <a:rPr lang="en-US" sz="2000" dirty="0"/>
              <a:t>Optimize search results to keep compose extensions snappy and responsive.</a:t>
            </a:r>
          </a:p>
          <a:p>
            <a:endParaRPr lang="en-US" sz="2400" dirty="0"/>
          </a:p>
          <a:p>
            <a:endParaRPr lang="en-US" sz="2400" dirty="0"/>
          </a:p>
          <a:p>
            <a:endParaRPr lang="en-US" sz="2400" dirty="0"/>
          </a:p>
        </p:txBody>
      </p:sp>
    </p:spTree>
    <p:extLst>
      <p:ext uri="{BB962C8B-B14F-4D97-AF65-F5344CB8AC3E}">
        <p14:creationId xmlns:p14="http://schemas.microsoft.com/office/powerpoint/2010/main" val="3833989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dia Placeholder 1"/>
          <p:cNvSpPr>
            <a:spLocks noGrp="1"/>
          </p:cNvSpPr>
          <p:nvPr>
            <p:ph type="media" sz="quarter" idx="10"/>
          </p:nvPr>
        </p:nvSpPr>
        <p:spPr/>
      </p:sp>
      <p:pic>
        <p:nvPicPr>
          <p:cNvPr id="3" name="Picture 2"/>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2310497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AE9-128D-4764-91A1-4E26E49C5157}"/>
              </a:ext>
            </a:extLst>
          </p:cNvPr>
          <p:cNvSpPr>
            <a:spLocks noGrp="1"/>
          </p:cNvSpPr>
          <p:nvPr>
            <p:ph type="title"/>
          </p:nvPr>
        </p:nvSpPr>
        <p:spPr/>
        <p:txBody>
          <a:bodyPr/>
          <a:lstStyle/>
          <a:p>
            <a:r>
              <a:rPr lang="en-US" dirty="0"/>
              <a:t>Activity Feed</a:t>
            </a:r>
          </a:p>
        </p:txBody>
      </p:sp>
      <p:sp>
        <p:nvSpPr>
          <p:cNvPr id="3" name="Content Placeholder 2">
            <a:extLst>
              <a:ext uri="{FF2B5EF4-FFF2-40B4-BE49-F238E27FC236}">
                <a16:creationId xmlns:a16="http://schemas.microsoft.com/office/drawing/2014/main" id="{534062A3-077A-452C-B8CD-7B7F50AD41BE}"/>
              </a:ext>
            </a:extLst>
          </p:cNvPr>
          <p:cNvSpPr>
            <a:spLocks noGrp="1"/>
          </p:cNvSpPr>
          <p:nvPr>
            <p:ph idx="1"/>
          </p:nvPr>
        </p:nvSpPr>
        <p:spPr/>
        <p:txBody>
          <a:bodyPr>
            <a:normAutofit/>
          </a:bodyPr>
          <a:lstStyle/>
          <a:p>
            <a:r>
              <a:rPr lang="en-US" sz="2000" dirty="0"/>
              <a:t>Use the Activity Feed to send important information to your users</a:t>
            </a:r>
          </a:p>
          <a:p>
            <a:r>
              <a:rPr lang="en-US" sz="2000" dirty="0"/>
              <a:t>Leverage existing Bot to tag specific messages as notification alerts</a:t>
            </a:r>
          </a:p>
          <a:p>
            <a:r>
              <a:rPr lang="en-US" sz="2000" dirty="0"/>
              <a:t>Encode deep link to entity (tab) for one-click navigation to content</a:t>
            </a:r>
          </a:p>
          <a:p>
            <a:endParaRPr lang="en-US" sz="2000" dirty="0"/>
          </a:p>
        </p:txBody>
      </p:sp>
      <p:pic>
        <p:nvPicPr>
          <p:cNvPr id="14" name="Picture 13"/>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838200" y="2743200"/>
            <a:ext cx="3200400" cy="3996381"/>
          </a:xfrm>
          <a:prstGeom prst="rect">
            <a:avLst/>
          </a:prstGeom>
        </p:spPr>
      </p:pic>
    </p:spTree>
    <p:extLst>
      <p:ext uri="{BB962C8B-B14F-4D97-AF65-F5344CB8AC3E}">
        <p14:creationId xmlns:p14="http://schemas.microsoft.com/office/powerpoint/2010/main" val="34793858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7BF9F20-8B49-4F67-9A95-F57C45D9540B}"/>
              </a:ext>
            </a:extLst>
          </p:cNvPr>
          <p:cNvGrpSpPr/>
          <p:nvPr/>
        </p:nvGrpSpPr>
        <p:grpSpPr>
          <a:xfrm>
            <a:off x="441294" y="1282658"/>
            <a:ext cx="8219884" cy="4810316"/>
            <a:chOff x="543116" y="1305824"/>
            <a:chExt cx="8219884" cy="4810316"/>
          </a:xfrm>
        </p:grpSpPr>
        <p:pic>
          <p:nvPicPr>
            <p:cNvPr id="5" name="Picture 4">
              <a:extLst>
                <a:ext uri="{FF2B5EF4-FFF2-40B4-BE49-F238E27FC236}">
                  <a16:creationId xmlns:a16="http://schemas.microsoft.com/office/drawing/2014/main" id="{3EA0AB4B-849A-4291-8613-83BEF9BA1AB1}"/>
                </a:ext>
              </a:extLst>
            </p:cNvPr>
            <p:cNvPicPr>
              <a:picLocks noChangeAspect="1"/>
            </p:cNvPicPr>
            <p:nvPr/>
          </p:nvPicPr>
          <p:blipFill>
            <a:blip r:embed="rId2"/>
            <a:stretch>
              <a:fillRect/>
            </a:stretch>
          </p:blipFill>
          <p:spPr>
            <a:xfrm>
              <a:off x="543116" y="1305824"/>
              <a:ext cx="8219884" cy="4810316"/>
            </a:xfrm>
            <a:prstGeom prst="rect">
              <a:avLst/>
            </a:prstGeom>
            <a:ln>
              <a:solidFill>
                <a:schemeClr val="tx1">
                  <a:lumMod val="50000"/>
                  <a:lumOff val="50000"/>
                </a:schemeClr>
              </a:solidFill>
            </a:ln>
          </p:spPr>
        </p:pic>
        <p:sp>
          <p:nvSpPr>
            <p:cNvPr id="9" name="Arrow: Right 8">
              <a:extLst>
                <a:ext uri="{FF2B5EF4-FFF2-40B4-BE49-F238E27FC236}">
                  <a16:creationId xmlns:a16="http://schemas.microsoft.com/office/drawing/2014/main" id="{D1B31A10-7E8D-4849-B507-7C876C0E5CAF}"/>
                </a:ext>
              </a:extLst>
            </p:cNvPr>
            <p:cNvSpPr/>
            <p:nvPr/>
          </p:nvSpPr>
          <p:spPr>
            <a:xfrm>
              <a:off x="2743200" y="3276600"/>
              <a:ext cx="609600" cy="381000"/>
            </a:xfrm>
            <a:prstGeom prst="rightArrow">
              <a:avLst/>
            </a:prstGeom>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C9B67B4B-80D1-471A-B00B-04D705D146E3}"/>
              </a:ext>
            </a:extLst>
          </p:cNvPr>
          <p:cNvSpPr>
            <a:spLocks noGrp="1"/>
          </p:cNvSpPr>
          <p:nvPr>
            <p:ph type="title"/>
          </p:nvPr>
        </p:nvSpPr>
        <p:spPr/>
        <p:txBody>
          <a:bodyPr/>
          <a:lstStyle/>
          <a:p>
            <a:r>
              <a:rPr lang="en-US" dirty="0"/>
              <a:t>Creating a New Team</a:t>
            </a:r>
          </a:p>
        </p:txBody>
      </p:sp>
    </p:spTree>
    <p:extLst>
      <p:ext uri="{BB962C8B-B14F-4D97-AF65-F5344CB8AC3E}">
        <p14:creationId xmlns:p14="http://schemas.microsoft.com/office/powerpoint/2010/main" val="2760977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2ABC8-AB8A-478A-97EE-659580531AC6}"/>
              </a:ext>
            </a:extLst>
          </p:cNvPr>
          <p:cNvSpPr>
            <a:spLocks noGrp="1"/>
          </p:cNvSpPr>
          <p:nvPr>
            <p:ph type="title"/>
          </p:nvPr>
        </p:nvSpPr>
        <p:spPr/>
        <p:txBody>
          <a:bodyPr/>
          <a:lstStyle/>
          <a:p>
            <a:r>
              <a:rPr lang="en-US" dirty="0"/>
              <a:t>Options for Creating a New Team</a:t>
            </a:r>
          </a:p>
        </p:txBody>
      </p:sp>
      <p:sp>
        <p:nvSpPr>
          <p:cNvPr id="5" name="Content Placeholder 4">
            <a:extLst>
              <a:ext uri="{FF2B5EF4-FFF2-40B4-BE49-F238E27FC236}">
                <a16:creationId xmlns:a16="http://schemas.microsoft.com/office/drawing/2014/main" id="{D4C0649F-88EC-41F5-9BD9-B9C38AEAB997}"/>
              </a:ext>
            </a:extLst>
          </p:cNvPr>
          <p:cNvSpPr>
            <a:spLocks noGrp="1"/>
          </p:cNvSpPr>
          <p:nvPr>
            <p:ph idx="1"/>
          </p:nvPr>
        </p:nvSpPr>
        <p:spPr/>
        <p:txBody>
          <a:bodyPr>
            <a:normAutofit/>
          </a:bodyPr>
          <a:lstStyle/>
          <a:p>
            <a:r>
              <a:rPr lang="en-US" sz="2400" dirty="0"/>
              <a:t>It's best to create team from scratch</a:t>
            </a:r>
          </a:p>
          <a:p>
            <a:r>
              <a:rPr lang="en-US" sz="2400" dirty="0"/>
              <a:t>Team can be created as private, public or Org-wide</a:t>
            </a:r>
          </a:p>
        </p:txBody>
      </p:sp>
      <p:pic>
        <p:nvPicPr>
          <p:cNvPr id="3" name="Picture 2">
            <a:extLst>
              <a:ext uri="{FF2B5EF4-FFF2-40B4-BE49-F238E27FC236}">
                <a16:creationId xmlns:a16="http://schemas.microsoft.com/office/drawing/2014/main" id="{A2691E8D-F572-4B00-B5C6-FD1898EE05F4}"/>
              </a:ext>
            </a:extLst>
          </p:cNvPr>
          <p:cNvPicPr>
            <a:picLocks noChangeAspect="1"/>
          </p:cNvPicPr>
          <p:nvPr/>
        </p:nvPicPr>
        <p:blipFill>
          <a:blip r:embed="rId2"/>
          <a:stretch>
            <a:fillRect/>
          </a:stretch>
        </p:blipFill>
        <p:spPr>
          <a:xfrm>
            <a:off x="609600" y="2667000"/>
            <a:ext cx="3855372" cy="2514600"/>
          </a:xfrm>
          <a:prstGeom prst="rect">
            <a:avLst/>
          </a:prstGeom>
          <a:ln>
            <a:solidFill>
              <a:schemeClr val="tx1">
                <a:lumMod val="50000"/>
                <a:lumOff val="50000"/>
              </a:schemeClr>
            </a:solidFill>
          </a:ln>
        </p:spPr>
      </p:pic>
      <p:pic>
        <p:nvPicPr>
          <p:cNvPr id="4" name="Picture 3">
            <a:extLst>
              <a:ext uri="{FF2B5EF4-FFF2-40B4-BE49-F238E27FC236}">
                <a16:creationId xmlns:a16="http://schemas.microsoft.com/office/drawing/2014/main" id="{48EE4A38-068D-4273-85F8-49AAAFF26B55}"/>
              </a:ext>
            </a:extLst>
          </p:cNvPr>
          <p:cNvPicPr>
            <a:picLocks noChangeAspect="1"/>
          </p:cNvPicPr>
          <p:nvPr/>
        </p:nvPicPr>
        <p:blipFill>
          <a:blip r:embed="rId3"/>
          <a:stretch>
            <a:fillRect/>
          </a:stretch>
        </p:blipFill>
        <p:spPr>
          <a:xfrm>
            <a:off x="4724400" y="2667000"/>
            <a:ext cx="3886200" cy="2523368"/>
          </a:xfrm>
          <a:prstGeom prst="rect">
            <a:avLst/>
          </a:prstGeom>
          <a:ln>
            <a:solidFill>
              <a:schemeClr val="tx1">
                <a:lumMod val="50000"/>
                <a:lumOff val="50000"/>
              </a:schemeClr>
            </a:solidFill>
          </a:ln>
        </p:spPr>
      </p:pic>
    </p:spTree>
    <p:extLst>
      <p:ext uri="{BB962C8B-B14F-4D97-AF65-F5344CB8AC3E}">
        <p14:creationId xmlns:p14="http://schemas.microsoft.com/office/powerpoint/2010/main" val="1645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67B4B-80D1-471A-B00B-04D705D146E3}"/>
              </a:ext>
            </a:extLst>
          </p:cNvPr>
          <p:cNvSpPr>
            <a:spLocks noGrp="1"/>
          </p:cNvSpPr>
          <p:nvPr>
            <p:ph type="title"/>
          </p:nvPr>
        </p:nvSpPr>
        <p:spPr/>
        <p:txBody>
          <a:bodyPr/>
          <a:lstStyle/>
          <a:p>
            <a:r>
              <a:rPr lang="en-US" dirty="0"/>
              <a:t>Assign Team Name and Description</a:t>
            </a:r>
          </a:p>
        </p:txBody>
      </p:sp>
      <p:pic>
        <p:nvPicPr>
          <p:cNvPr id="3" name="Picture 2">
            <a:extLst>
              <a:ext uri="{FF2B5EF4-FFF2-40B4-BE49-F238E27FC236}">
                <a16:creationId xmlns:a16="http://schemas.microsoft.com/office/drawing/2014/main" id="{CAA29E5E-DE6C-4E9D-A6BE-A833DD82F7DE}"/>
              </a:ext>
            </a:extLst>
          </p:cNvPr>
          <p:cNvPicPr>
            <a:picLocks noChangeAspect="1"/>
          </p:cNvPicPr>
          <p:nvPr/>
        </p:nvPicPr>
        <p:blipFill>
          <a:blip r:embed="rId2"/>
          <a:stretch>
            <a:fillRect/>
          </a:stretch>
        </p:blipFill>
        <p:spPr>
          <a:xfrm>
            <a:off x="914400" y="1295400"/>
            <a:ext cx="7277100" cy="5229225"/>
          </a:xfrm>
          <a:prstGeom prst="rect">
            <a:avLst/>
          </a:prstGeom>
        </p:spPr>
      </p:pic>
    </p:spTree>
    <p:extLst>
      <p:ext uri="{BB962C8B-B14F-4D97-AF65-F5344CB8AC3E}">
        <p14:creationId xmlns:p14="http://schemas.microsoft.com/office/powerpoint/2010/main" val="2949260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67B4B-80D1-471A-B00B-04D705D146E3}"/>
              </a:ext>
            </a:extLst>
          </p:cNvPr>
          <p:cNvSpPr>
            <a:spLocks noGrp="1"/>
          </p:cNvSpPr>
          <p:nvPr>
            <p:ph type="title"/>
          </p:nvPr>
        </p:nvSpPr>
        <p:spPr/>
        <p:txBody>
          <a:bodyPr/>
          <a:lstStyle/>
          <a:p>
            <a:r>
              <a:rPr lang="en-US" dirty="0"/>
              <a:t>Add Team Members</a:t>
            </a:r>
          </a:p>
        </p:txBody>
      </p:sp>
      <p:pic>
        <p:nvPicPr>
          <p:cNvPr id="3" name="Picture 2">
            <a:extLst>
              <a:ext uri="{FF2B5EF4-FFF2-40B4-BE49-F238E27FC236}">
                <a16:creationId xmlns:a16="http://schemas.microsoft.com/office/drawing/2014/main" id="{B0A58735-2CEC-4E14-82F3-05A775941C98}"/>
              </a:ext>
            </a:extLst>
          </p:cNvPr>
          <p:cNvPicPr>
            <a:picLocks noChangeAspect="1"/>
          </p:cNvPicPr>
          <p:nvPr/>
        </p:nvPicPr>
        <p:blipFill>
          <a:blip r:embed="rId2"/>
          <a:stretch>
            <a:fillRect/>
          </a:stretch>
        </p:blipFill>
        <p:spPr>
          <a:xfrm>
            <a:off x="1143000" y="1371600"/>
            <a:ext cx="6319838" cy="5240439"/>
          </a:xfrm>
          <a:prstGeom prst="rect">
            <a:avLst/>
          </a:prstGeom>
        </p:spPr>
      </p:pic>
    </p:spTree>
    <p:extLst>
      <p:ext uri="{BB962C8B-B14F-4D97-AF65-F5344CB8AC3E}">
        <p14:creationId xmlns:p14="http://schemas.microsoft.com/office/powerpoint/2010/main" val="2078353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67B4B-80D1-471A-B00B-04D705D146E3}"/>
              </a:ext>
            </a:extLst>
          </p:cNvPr>
          <p:cNvSpPr>
            <a:spLocks noGrp="1"/>
          </p:cNvSpPr>
          <p:nvPr>
            <p:ph type="title"/>
          </p:nvPr>
        </p:nvSpPr>
        <p:spPr/>
        <p:txBody>
          <a:bodyPr/>
          <a:lstStyle/>
          <a:p>
            <a:r>
              <a:rPr lang="en-US" dirty="0"/>
              <a:t>A Team is Born</a:t>
            </a:r>
          </a:p>
        </p:txBody>
      </p:sp>
      <p:pic>
        <p:nvPicPr>
          <p:cNvPr id="4" name="Picture 3">
            <a:extLst>
              <a:ext uri="{FF2B5EF4-FFF2-40B4-BE49-F238E27FC236}">
                <a16:creationId xmlns:a16="http://schemas.microsoft.com/office/drawing/2014/main" id="{3B897B03-8941-437B-8688-0CE5527A89B0}"/>
              </a:ext>
            </a:extLst>
          </p:cNvPr>
          <p:cNvPicPr>
            <a:picLocks noChangeAspect="1"/>
          </p:cNvPicPr>
          <p:nvPr/>
        </p:nvPicPr>
        <p:blipFill>
          <a:blip r:embed="rId2"/>
          <a:stretch>
            <a:fillRect/>
          </a:stretch>
        </p:blipFill>
        <p:spPr>
          <a:xfrm>
            <a:off x="304800" y="1219200"/>
            <a:ext cx="8412764" cy="4876800"/>
          </a:xfrm>
          <a:prstGeom prst="rect">
            <a:avLst/>
          </a:prstGeom>
          <a:ln>
            <a:solidFill>
              <a:schemeClr val="tx1">
                <a:lumMod val="50000"/>
                <a:lumOff val="50000"/>
              </a:schemeClr>
            </a:solidFill>
          </a:ln>
        </p:spPr>
      </p:pic>
      <p:sp>
        <p:nvSpPr>
          <p:cNvPr id="11" name="Arrow: Left 10">
            <a:extLst>
              <a:ext uri="{FF2B5EF4-FFF2-40B4-BE49-F238E27FC236}">
                <a16:creationId xmlns:a16="http://schemas.microsoft.com/office/drawing/2014/main" id="{3FE33DDA-6E25-4581-B2EC-AA8C440ED7B7}"/>
              </a:ext>
            </a:extLst>
          </p:cNvPr>
          <p:cNvSpPr/>
          <p:nvPr/>
        </p:nvSpPr>
        <p:spPr>
          <a:xfrm>
            <a:off x="1828800" y="2286000"/>
            <a:ext cx="4572000" cy="685800"/>
          </a:xfrm>
          <a:prstGeom prst="leftArrow">
            <a:avLst>
              <a:gd name="adj1" fmla="val 50000"/>
              <a:gd name="adj2" fmla="val 6472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General channel automatically added to each new team</a:t>
            </a:r>
          </a:p>
        </p:txBody>
      </p:sp>
    </p:spTree>
    <p:extLst>
      <p:ext uri="{BB962C8B-B14F-4D97-AF65-F5344CB8AC3E}">
        <p14:creationId xmlns:p14="http://schemas.microsoft.com/office/powerpoint/2010/main" val="2709506874"/>
      </p:ext>
    </p:extLst>
  </p:cSld>
  <p:clrMapOvr>
    <a:masterClrMapping/>
  </p:clrMapOvr>
</p:sld>
</file>

<file path=ppt/theme/theme1.xml><?xml version="1.0" encoding="utf-8"?>
<a:theme xmlns:a="http://schemas.openxmlformats.org/drawingml/2006/main" name="CPT Course Module">
  <a:themeElements>
    <a:clrScheme name="Custom 4">
      <a:dk1>
        <a:sysClr val="windowText" lastClr="000000"/>
      </a:dk1>
      <a:lt1>
        <a:sysClr val="window" lastClr="FFFFFF"/>
      </a:lt1>
      <a:dk2>
        <a:srgbClr val="60001B"/>
      </a:dk2>
      <a:lt2>
        <a:srgbClr val="EEECE1"/>
      </a:lt2>
      <a:accent1>
        <a:srgbClr val="9F002D"/>
      </a:accent1>
      <a:accent2>
        <a:srgbClr val="FFBF05"/>
      </a:accent2>
      <a:accent3>
        <a:srgbClr val="198CFF"/>
      </a:accent3>
      <a:accent4>
        <a:srgbClr val="826000"/>
      </a:accent4>
      <a:accent5>
        <a:srgbClr val="339933"/>
      </a:accent5>
      <a:accent6>
        <a:srgbClr val="CC3300"/>
      </a:accent6>
      <a:hlink>
        <a:srgbClr val="9F002D"/>
      </a:hlink>
      <a:folHlink>
        <a:srgbClr val="9F002D"/>
      </a:folHlink>
    </a:clrScheme>
    <a:fontScheme name="TPG Font Theme">
      <a:majorFont>
        <a:latin typeface="Arial Black"/>
        <a:ea typeface=""/>
        <a:cs typeface=""/>
      </a:majorFont>
      <a:minorFont>
        <a:latin typeface="Arial"/>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3F7775CCE86F349BB7C51FB3CE6B150" ma:contentTypeVersion="0" ma:contentTypeDescription="Create a new document." ma:contentTypeScope="" ma:versionID="bb563817a2861b6b5994bd26a2ba9e40">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outs:outSpaceData xmlns:outs="http://schemas.microsoft.com/office/2009/outspace/metadata">
  <outs:relatedDates>
    <outs:relatedDate>
      <outs:type>3</outs:type>
      <outs:displayName>Last Modified</outs:displayName>
      <outs:dateTime>2009-06-02T14:56:26Z</outs:dateTime>
      <outs:isPinned>true</outs:isPinned>
    </outs:relatedDate>
    <outs:relatedDate>
      <outs:type>2</outs:type>
      <outs:displayName>Created</outs:displayName>
      <outs:dateTime>2009-09-04T10:04:24Z</outs:dateTime>
      <outs:isPinned>true</outs:isPinned>
    </outs:relatedDate>
    <outs:relatedDate>
      <outs:type>4</outs:type>
      <outs:displayName>Last Printed</outs:displayName>
      <outs:dateTime/>
      <outs:isPinned>true</outs:isPinned>
    </outs:relatedDate>
  </outs:relatedDates>
  <outs:relatedDocuments/>
  <outs:relatedPeople>
    <outs:relatedPeopleItem>
      <outs:category>Author</outs:category>
      <outs:people>
        <outs:relatedPerson>
          <outs:displayName>Andrew Connell</outs:displayName>
          <outs:accountName/>
        </outs:relatedPerson>
      </outs:people>
      <outs:source>0</outs:source>
      <outs:isPinned>true</outs:isPinned>
    </outs:relatedPeopleItem>
    <outs:relatedPeopleItem>
      <outs:category>Last modified by</outs:category>
      <outs:people/>
      <outs:source>0</outs:source>
      <outs:isPinned>true</outs:isPinned>
    </outs:relatedPeopleItem>
    <outs:relatedPeopleItem>
      <outs:category>Manager</outs:category>
      <outs:people/>
      <outs:source>0</outs:source>
      <outs:isPinned>false</outs:isPinned>
    </outs:relatedPeopleItem>
  </outs:relatedPeople>
  <propertyMetadataList xmlns="http://schemas.microsoft.com/office/2009/outspace/metadata">
    <propertyMetadata>
      <type>0</type>
      <propertyId>2228224</propertyId>
      <propertyName/>
      <isPinned>true</isPinned>
    </propertyMetadata>
    <propertyMetadata>
      <type>0</type>
      <propertyId>1114115</propertyId>
      <propertyName/>
      <isPinned>true</isPinned>
    </propertyMetadata>
    <propertyMetadata>
      <type>0</type>
      <propertyId>1114117</propertyId>
      <propertyName/>
      <isPinned>true</isPinned>
    </propertyMetadata>
    <propertyMetadata>
      <type>0</type>
      <propertyId>589825</propertyId>
      <propertyName/>
      <isPinned>false</isPinned>
    </propertyMetadata>
    <propertyMetadata>
      <type>0</type>
      <propertyId>1114116</propertyId>
      <propertyName/>
      <isPinned>false</isPinned>
    </propertyMetadata>
    <propertyMetadata>
      <type>0</type>
      <propertyId>14</propertyId>
      <propertyName/>
      <isPinned>true</isPinned>
    </propertyMetadata>
    <propertyMetadata>
      <type>0</type>
      <propertyId>8</propertyId>
      <propertyName/>
      <isPinned>true</isPinned>
    </propertyMetadata>
    <propertyMetadata>
      <type>0</type>
      <propertyId>6</propertyId>
      <propertyName/>
      <isPinned>false</isPinned>
    </propertyMetadata>
    <propertyMetadata>
      <type>0</type>
      <propertyId>1114118</propertyId>
      <propertyName/>
      <isPinned>false</isPinned>
    </propertyMetadata>
    <propertyMetadata>
      <type>0</type>
      <propertyId>1179649</propertyId>
      <propertyName/>
      <isPinned>false</isPinned>
    </propertyMetadata>
    <propertyMetadata>
      <type>0</type>
      <propertyId>655365</propertyId>
      <propertyName/>
      <isPinned>false</isPinned>
    </propertyMetadata>
    <propertyMetadata>
      <type>0</type>
      <propertyId>1</propertyId>
      <propertyName/>
      <isPinned>false</isPinned>
    </propertyMetadata>
    <propertyMetadata>
      <type>0</type>
      <propertyId>0</propertyId>
      <propertyName/>
      <isPinned>true</isPinned>
    </propertyMetadata>
    <propertyMetadata>
      <type>0</type>
      <propertyId>13</propertyId>
      <propertyName/>
      <isPinned>false</isPinned>
    </propertyMetadata>
    <propertyMetadata>
      <type>0</type>
      <propertyId>1179653</propertyId>
      <propertyName/>
      <isPinned>false</isPinned>
    </propertyMetadata>
    <propertyMetadata>
      <type>0</type>
      <propertyId>22</propertyId>
      <propertyName/>
      <isPinned>false</isPinned>
    </propertyMetadata>
  </propertyMetadataList>
  <outs:corruptMetadataWasLost/>
</outs:outSpaceData>
</file>

<file path=customXml/itemProps1.xml><?xml version="1.0" encoding="utf-8"?>
<ds:datastoreItem xmlns:ds="http://schemas.openxmlformats.org/officeDocument/2006/customXml" ds:itemID="{6034B84F-8F8E-48B7-9EFF-C7DE1A66BD73}">
  <ds:schemaRefs>
    <ds:schemaRef ds:uri="http://schemas.microsoft.com/sharepoint/v3/contenttype/forms"/>
  </ds:schemaRefs>
</ds:datastoreItem>
</file>

<file path=customXml/itemProps2.xml><?xml version="1.0" encoding="utf-8"?>
<ds:datastoreItem xmlns:ds="http://schemas.openxmlformats.org/officeDocument/2006/customXml" ds:itemID="{A5547237-B119-45CA-BEFC-A2DA2BDB03E7}">
  <ds:schemaRefs>
    <ds:schemaRef ds:uri="http://schemas.microsoft.com/office/2006/documentManagement/types"/>
    <ds:schemaRef ds:uri="http://www.w3.org/XML/1998/namespace"/>
    <ds:schemaRef ds:uri="http://schemas.microsoft.com/office/2006/metadata/properties"/>
    <ds:schemaRef ds:uri="http://purl.org/dc/elements/1.1/"/>
    <ds:schemaRef ds:uri="http://schemas.microsoft.com/office/infopath/2007/PartnerControls"/>
    <ds:schemaRef ds:uri="http://purl.org/dc/terms/"/>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E31B5E98-6A59-4EC7-A18B-B1626004080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4.xml><?xml version="1.0" encoding="utf-8"?>
<ds:datastoreItem xmlns:ds="http://schemas.openxmlformats.org/officeDocument/2006/customXml" ds:itemID="{8865FC99-B6BD-4E98-8312-F4F432C217EA}">
  <ds:schemaRefs>
    <ds:schemaRef ds:uri="http://schemas.microsoft.com/office/2009/outspace/metadata"/>
  </ds:schemaRefs>
</ds:datastoreItem>
</file>

<file path=docProps/app.xml><?xml version="1.0" encoding="utf-8"?>
<Properties xmlns="http://schemas.openxmlformats.org/officeDocument/2006/extended-properties" xmlns:vt="http://schemas.openxmlformats.org/officeDocument/2006/docPropsVTypes">
  <Template>CPT Course Module</Template>
  <TotalTime>0</TotalTime>
  <Words>3086</Words>
  <Application>Microsoft Office PowerPoint</Application>
  <PresentationFormat>On-screen Show (4:3)</PresentationFormat>
  <Paragraphs>451</Paragraphs>
  <Slides>43</Slides>
  <Notes>33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Arial</vt:lpstr>
      <vt:lpstr>Arial Black</vt:lpstr>
      <vt:lpstr>Calibri</vt:lpstr>
      <vt:lpstr>Lucida Console</vt:lpstr>
      <vt:lpstr>Segoe UI</vt:lpstr>
      <vt:lpstr>Segoe UI Semilight</vt:lpstr>
      <vt:lpstr>Wingdings</vt:lpstr>
      <vt:lpstr>CPT Course Module</vt:lpstr>
      <vt:lpstr>Developing for Microsoft Teams</vt:lpstr>
      <vt:lpstr>Agenda</vt:lpstr>
      <vt:lpstr>Introduction to Microsoft Teams</vt:lpstr>
      <vt:lpstr>Microsoft Teams Admin Center</vt:lpstr>
      <vt:lpstr>Creating a New Team</vt:lpstr>
      <vt:lpstr>Options for Creating a New Team</vt:lpstr>
      <vt:lpstr>Assign Team Name and Description</vt:lpstr>
      <vt:lpstr>Add Team Members</vt:lpstr>
      <vt:lpstr>A Team is Born</vt:lpstr>
      <vt:lpstr>What's Inside a Channel?</vt:lpstr>
      <vt:lpstr>Adding Tabs</vt:lpstr>
      <vt:lpstr>Microsoft Teams Development Platform</vt:lpstr>
      <vt:lpstr>Developing Tabs</vt:lpstr>
      <vt:lpstr>Tabs</vt:lpstr>
      <vt:lpstr>Tabs Pages</vt:lpstr>
      <vt:lpstr>Tabs - Config Page</vt:lpstr>
      <vt:lpstr>Tabs - Context information</vt:lpstr>
      <vt:lpstr>Tabs - Deep linking to Entities</vt:lpstr>
      <vt:lpstr>PowerPoint Presentation</vt:lpstr>
      <vt:lpstr>Building a Great Tabs experience</vt:lpstr>
      <vt:lpstr>Connectors with Actionable Messages</vt:lpstr>
      <vt:lpstr>Office 365 Connectors</vt:lpstr>
      <vt:lpstr>PowerPoint Presentation</vt:lpstr>
      <vt:lpstr>PowerPoint Presentation</vt:lpstr>
      <vt:lpstr>PowerPoint Presentation</vt:lpstr>
      <vt:lpstr>Bots</vt:lpstr>
      <vt:lpstr>Bots</vt:lpstr>
      <vt:lpstr>Bots – Getting up and running</vt:lpstr>
      <vt:lpstr>Bots - Getting Teams-ready</vt:lpstr>
      <vt:lpstr>Bots - Accessing in Teams</vt:lpstr>
      <vt:lpstr>Bot - Messaging</vt:lpstr>
      <vt:lpstr>Bot - Content</vt:lpstr>
      <vt:lpstr>Bots in Team Channels - Basics</vt:lpstr>
      <vt:lpstr>Activity Feed</vt:lpstr>
      <vt:lpstr>Compose Extensions</vt:lpstr>
      <vt:lpstr>Microsoft Teams App</vt:lpstr>
      <vt:lpstr>Building a Great Microsoft Teams app</vt:lpstr>
      <vt:lpstr>Getting Started</vt:lpstr>
      <vt:lpstr>Deploying</vt:lpstr>
      <vt:lpstr>Compose Extensions</vt:lpstr>
      <vt:lpstr>Building a Compose Extension Experience</vt:lpstr>
      <vt:lpstr>PowerPoint Presentation</vt:lpstr>
      <vt:lpstr>Activity Feed</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for Microsoft Teams</dc:title>
  <dc:creator/>
  <cp:lastModifiedBy/>
  <cp:revision>1</cp:revision>
  <dcterms:created xsi:type="dcterms:W3CDTF">2013-11-26T18:13:22Z</dcterms:created>
  <dcterms:modified xsi:type="dcterms:W3CDTF">2019-12-06T18:11:27Z</dcterms:modified>
</cp:coreProperties>
</file>

<file path=docProps/thumbnail.jpeg>
</file>